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0"/>
  </p:notesMasterIdLst>
  <p:handoutMasterIdLst>
    <p:handoutMasterId r:id="rId21"/>
  </p:handoutMasterIdLst>
  <p:sldIdLst>
    <p:sldId id="288" r:id="rId5"/>
    <p:sldId id="290" r:id="rId6"/>
    <p:sldId id="276" r:id="rId7"/>
    <p:sldId id="292" r:id="rId8"/>
    <p:sldId id="293" r:id="rId9"/>
    <p:sldId id="294" r:id="rId10"/>
    <p:sldId id="296" r:id="rId11"/>
    <p:sldId id="297" r:id="rId12"/>
    <p:sldId id="298" r:id="rId13"/>
    <p:sldId id="299" r:id="rId14"/>
    <p:sldId id="300" r:id="rId15"/>
    <p:sldId id="301" r:id="rId16"/>
    <p:sldId id="303" r:id="rId17"/>
    <p:sldId id="305" r:id="rId18"/>
    <p:sldId id="30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94" autoAdjust="0"/>
  </p:normalViewPr>
  <p:slideViewPr>
    <p:cSldViewPr snapToGrid="0">
      <p:cViewPr varScale="1">
        <p:scale>
          <a:sx n="78" d="100"/>
          <a:sy n="78" d="100"/>
        </p:scale>
        <p:origin x="878" y="6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3480" y="55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10/27/2024</a:t>
            </a:fld>
            <a:endParaRPr lang="en-US" dirty="0"/>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dirty="0"/>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9CA527-F925-414F-B4F4-8F4244CDDC80}" type="datetimeFigureOut">
              <a:rPr lang="en-US" smtClean="0"/>
              <a:t>10/27/2024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7E2AA-278D-0B48-A5DE-00B1FC5BDAF9}" type="slidenum">
              <a:rPr lang="en-US" smtClean="0"/>
              <a:t>‹#›</a:t>
            </a:fld>
            <a:endParaRPr lang="en-US" dirty="0"/>
          </a:p>
        </p:txBody>
      </p:sp>
    </p:spTree>
    <p:extLst>
      <p:ext uri="{BB962C8B-B14F-4D97-AF65-F5344CB8AC3E}">
        <p14:creationId xmlns:p14="http://schemas.microsoft.com/office/powerpoint/2010/main" val="4266559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2" name="Picture Placeholder 8">
            <a:extLst>
              <a:ext uri="{FF2B5EF4-FFF2-40B4-BE49-F238E27FC236}">
                <a16:creationId xmlns:a16="http://schemas.microsoft.com/office/drawing/2014/main" id="{D56268A4-B555-72BE-6160-318763ECAA67}"/>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7" name="Rectangle 6">
            <a:extLst>
              <a:ext uri="{FF2B5EF4-FFF2-40B4-BE49-F238E27FC236}">
                <a16:creationId xmlns:a16="http://schemas.microsoft.com/office/drawing/2014/main" id="{12D44DBA-D665-923B-A38C-C68A9C039EA9}"/>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400"/>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pic>
        <p:nvPicPr>
          <p:cNvPr id="4" name="Picture Placeholder 64">
            <a:extLst>
              <a:ext uri="{FF2B5EF4-FFF2-40B4-BE49-F238E27FC236}">
                <a16:creationId xmlns:a16="http://schemas.microsoft.com/office/drawing/2014/main" id="{7C62E1FE-8CAE-1FE1-6A91-DFE7F1D87083}"/>
              </a:ext>
              <a:ext uri="{C183D7F6-B498-43B3-948B-1728B52AA6E4}">
                <adec:decorative xmlns:adec="http://schemas.microsoft.com/office/drawing/2017/decorative" val="1"/>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0"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266219"/>
            <a:ext cx="10389243" cy="1424470"/>
          </a:xfrm>
        </p:spPr>
        <p:txBody>
          <a:bodyPr anchor="ctr" anchorCtr="0">
            <a:noAutofit/>
          </a:bodyPr>
          <a:lstStyle>
            <a:lvl1pP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0" y="1779325"/>
            <a:ext cx="3490732" cy="4297680"/>
          </a:xfrm>
        </p:spPr>
        <p:txBody>
          <a:bodyPr tIns="274320">
            <a:normAutofit/>
          </a:bodyPr>
          <a:lstStyle>
            <a:lvl1pPr marL="0" indent="0">
              <a:spcBef>
                <a:spcPts val="1000"/>
              </a:spcBef>
              <a:spcAft>
                <a:spcPts val="1000"/>
              </a:spcAft>
              <a:buNone/>
              <a:defRPr sz="1800"/>
            </a:lvl1pPr>
            <a:lvl2pPr marL="228600" indent="0">
              <a:spcBef>
                <a:spcPts val="1000"/>
              </a:spcBef>
              <a:spcAft>
                <a:spcPts val="1000"/>
              </a:spcAft>
              <a:buNone/>
              <a:defRPr sz="1800"/>
            </a:lvl2pPr>
            <a:lvl3pPr marL="685800" indent="0">
              <a:spcBef>
                <a:spcPts val="1000"/>
              </a:spcBef>
              <a:spcAft>
                <a:spcPts val="1000"/>
              </a:spcAft>
              <a:buNone/>
              <a:defRPr sz="1800"/>
            </a:lvl3pPr>
            <a:lvl4pPr marL="1143000" indent="0">
              <a:spcBef>
                <a:spcPts val="1000"/>
              </a:spcBef>
              <a:spcAft>
                <a:spcPts val="1000"/>
              </a:spcAft>
              <a:buNone/>
              <a:defRPr sz="1800"/>
            </a:lvl4pPr>
            <a:lvl5pPr marL="1600200" indent="0">
              <a:spcBef>
                <a:spcPts val="1000"/>
              </a:spcBef>
              <a:spcAft>
                <a:spcPts val="10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502552" y="1779325"/>
            <a:ext cx="6724891" cy="4297680"/>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10/27/2024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80815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3">
    <p:spTree>
      <p:nvGrpSpPr>
        <p:cNvPr id="1" name=""/>
        <p:cNvGrpSpPr/>
        <p:nvPr/>
      </p:nvGrpSpPr>
      <p:grpSpPr>
        <a:xfrm>
          <a:off x="0" y="0"/>
          <a:ext cx="0" cy="0"/>
          <a:chOff x="0" y="0"/>
          <a:chExt cx="0" cy="0"/>
        </a:xfrm>
      </p:grpSpPr>
      <p:pic>
        <p:nvPicPr>
          <p:cNvPr id="8" name="Picture Placeholder 17">
            <a:extLst>
              <a:ext uri="{FF2B5EF4-FFF2-40B4-BE49-F238E27FC236}">
                <a16:creationId xmlns:a16="http://schemas.microsoft.com/office/drawing/2014/main" id="{32B61A96-5F36-8895-B920-FC12FD76DC53}"/>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0" y="0"/>
            <a:ext cx="12188952" cy="6858000"/>
          </a:xfrm>
          <a:prstGeom prst="rect">
            <a:avLst/>
          </a:prstGeom>
        </p:spPr>
      </p:pic>
      <p:sp>
        <p:nvSpPr>
          <p:cNvPr id="9" name="Rectangle 8">
            <a:extLst>
              <a:ext uri="{FF2B5EF4-FFF2-40B4-BE49-F238E27FC236}">
                <a16:creationId xmlns:a16="http://schemas.microsoft.com/office/drawing/2014/main" id="{8774BC39-6D56-474E-28BE-99260516AB0C}"/>
              </a:ext>
              <a:ext uri="{C183D7F6-B498-43B3-948B-1728B52AA6E4}">
                <adec:decorative xmlns:adec="http://schemas.microsoft.com/office/drawing/2017/decorative" val="1"/>
              </a:ext>
            </a:extLst>
          </p:cNvPr>
          <p:cNvSpPr/>
          <p:nvPr userDrawn="1"/>
        </p:nvSpPr>
        <p:spPr>
          <a:xfrm>
            <a:off x="914400" y="777240"/>
            <a:ext cx="10361676"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073070" y="914400"/>
            <a:ext cx="10045861" cy="1146680"/>
          </a:xfrm>
        </p:spPr>
        <p:txBody>
          <a:bodyPr anchor="b" anchorCtr="0">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1423687" y="2288614"/>
            <a:ext cx="5382228" cy="3475578"/>
          </a:xfrm>
        </p:spPr>
        <p:txBody>
          <a:bodyPr>
            <a:normAutofit/>
          </a:bodyPr>
          <a:lstStyle>
            <a:lvl1pPr marL="0" indent="0">
              <a:spcBef>
                <a:spcPts val="1000"/>
              </a:spcBef>
              <a:spcAft>
                <a:spcPts val="0"/>
              </a:spcAft>
              <a:buNone/>
              <a:defRPr sz="1800"/>
            </a:lvl1pPr>
            <a:lvl2pPr marL="685800">
              <a:spcBef>
                <a:spcPts val="600"/>
              </a:spcBef>
              <a:spcAft>
                <a:spcPts val="600"/>
              </a:spcAft>
              <a:defRPr sz="1800"/>
            </a:lvl2pPr>
            <a:lvl3pPr marL="1143000">
              <a:spcBef>
                <a:spcPts val="600"/>
              </a:spcBef>
              <a:spcAft>
                <a:spcPts val="600"/>
              </a:spcAft>
              <a:defRPr sz="1800"/>
            </a:lvl3pPr>
            <a:lvl4pPr marL="1600200">
              <a:spcBef>
                <a:spcPts val="600"/>
              </a:spcBef>
              <a:spcAft>
                <a:spcPts val="600"/>
              </a:spcAft>
              <a:defRPr sz="1800"/>
            </a:lvl4pPr>
            <a:lvl5pPr marL="20574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2DFB03A-367B-9ADA-8071-E22871EC115F}"/>
              </a:ext>
            </a:extLst>
          </p:cNvPr>
          <p:cNvSpPr>
            <a:spLocks noGrp="1"/>
          </p:cNvSpPr>
          <p:nvPr>
            <p:ph sz="half" idx="2" hasCustomPrompt="1"/>
          </p:nvPr>
        </p:nvSpPr>
        <p:spPr>
          <a:xfrm>
            <a:off x="7451790" y="2288614"/>
            <a:ext cx="3108960" cy="3475578"/>
          </a:xfrm>
        </p:spPr>
        <p:txBody>
          <a:bodyPr tIns="91440">
            <a:normAutofit/>
          </a:bodyPr>
          <a:lstStyle>
            <a:lvl1pPr marL="0" indent="0">
              <a:lnSpc>
                <a:spcPct val="150000"/>
              </a:lnSpc>
              <a:spcBef>
                <a:spcPts val="1000"/>
              </a:spcBef>
              <a:spcAft>
                <a:spcPts val="600"/>
              </a:spcAft>
              <a:buNone/>
              <a:defRPr sz="1800"/>
            </a:lvl1pPr>
            <a:lvl2pPr marL="228600" indent="0">
              <a:lnSpc>
                <a:spcPct val="100000"/>
              </a:lnSpc>
              <a:spcBef>
                <a:spcPts val="1000"/>
              </a:spcBef>
              <a:spcAft>
                <a:spcPts val="600"/>
              </a:spcAft>
              <a:buNone/>
              <a:defRPr sz="1800"/>
            </a:lvl2pPr>
            <a:lvl3pPr marL="685800" indent="0">
              <a:lnSpc>
                <a:spcPct val="100000"/>
              </a:lnSpc>
              <a:spcBef>
                <a:spcPts val="1000"/>
              </a:spcBef>
              <a:spcAft>
                <a:spcPts val="600"/>
              </a:spcAft>
              <a:buNone/>
              <a:defRPr sz="1800"/>
            </a:lvl3pPr>
            <a:lvl4pPr marL="1143000" indent="0">
              <a:lnSpc>
                <a:spcPct val="100000"/>
              </a:lnSpc>
              <a:spcBef>
                <a:spcPts val="1000"/>
              </a:spcBef>
              <a:spcAft>
                <a:spcPts val="600"/>
              </a:spcAft>
              <a:buNone/>
              <a:defRPr sz="1800"/>
            </a:lvl4pPr>
            <a:lvl5pPr marL="1600200" indent="0">
              <a:lnSpc>
                <a:spcPct val="100000"/>
              </a:lnSpc>
              <a:spcBef>
                <a:spcPts val="1000"/>
              </a:spcBef>
              <a:spcAft>
                <a:spcPts val="6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10/27/2024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377039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pic>
        <p:nvPicPr>
          <p:cNvPr id="3" name="Picture Placeholder 64">
            <a:extLst>
              <a:ext uri="{FF2B5EF4-FFF2-40B4-BE49-F238E27FC236}">
                <a16:creationId xmlns:a16="http://schemas.microsoft.com/office/drawing/2014/main" id="{55E792AE-CF37-9DD8-2703-49480775F029}"/>
              </a:ext>
              <a:ext uri="{C183D7F6-B498-43B3-948B-1728B52AA6E4}">
                <adec:decorative xmlns:adec="http://schemas.microsoft.com/office/drawing/2017/decorative" val="1"/>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0"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838200" y="133629"/>
            <a:ext cx="10515600" cy="1325563"/>
          </a:xfrm>
        </p:spPr>
        <p:txBody>
          <a:bodyPr anchor="b" anchorCtr="0">
            <a:noAutofit/>
          </a:bodyPr>
          <a:lstStyle>
            <a:lvl1pPr>
              <a:defRPr sz="36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914400" y="1779325"/>
            <a:ext cx="10361676" cy="4297680"/>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10/27/2024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6260992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pic>
        <p:nvPicPr>
          <p:cNvPr id="7" name="Picture Placeholder 13">
            <a:extLst>
              <a:ext uri="{FF2B5EF4-FFF2-40B4-BE49-F238E27FC236}">
                <a16:creationId xmlns:a16="http://schemas.microsoft.com/office/drawing/2014/main" id="{A1BB4149-7987-3EF4-952D-2271B4DD8AB1}"/>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8" name="Rectangle 7">
            <a:extLst>
              <a:ext uri="{FF2B5EF4-FFF2-40B4-BE49-F238E27FC236}">
                <a16:creationId xmlns:a16="http://schemas.microsoft.com/office/drawing/2014/main" id="{07B335AD-7A4B-841B-52BC-8FF32D99D749}"/>
              </a:ext>
              <a:ext uri="{C183D7F6-B498-43B3-948B-1728B52AA6E4}">
                <adec:decorative xmlns:adec="http://schemas.microsoft.com/office/drawing/2017/decorative" val="1"/>
              </a:ext>
            </a:extLst>
          </p:cNvPr>
          <p:cNvSpPr/>
          <p:nvPr userDrawn="1"/>
        </p:nvSpPr>
        <p:spPr>
          <a:xfrm>
            <a:off x="3799368" y="0"/>
            <a:ext cx="4593265" cy="6858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4143375" y="92597"/>
            <a:ext cx="3905250" cy="3032567"/>
          </a:xfrm>
        </p:spPr>
        <p:txBody>
          <a:bodyPr anchor="b">
            <a:noAutofit/>
          </a:bodyPr>
          <a:lstStyle>
            <a:lvl1pPr algn="ctr">
              <a:defRPr/>
            </a:lvl1pPr>
          </a:lstStyle>
          <a:p>
            <a:r>
              <a:rPr lang="en-US" dirty="0"/>
              <a:t>Click to add title</a:t>
            </a:r>
          </a:p>
        </p:txBody>
      </p:sp>
      <p:sp>
        <p:nvSpPr>
          <p:cNvPr id="10" name="Text Placeholder 9">
            <a:extLst>
              <a:ext uri="{FF2B5EF4-FFF2-40B4-BE49-F238E27FC236}">
                <a16:creationId xmlns:a16="http://schemas.microsoft.com/office/drawing/2014/main" id="{A13E19FD-68BB-0F8D-21CF-9E48B806073F}"/>
              </a:ext>
            </a:extLst>
          </p:cNvPr>
          <p:cNvSpPr>
            <a:spLocks noGrp="1"/>
          </p:cNvSpPr>
          <p:nvPr>
            <p:ph type="body" sz="quarter" idx="10" hasCustomPrompt="1"/>
          </p:nvPr>
        </p:nvSpPr>
        <p:spPr>
          <a:xfrm>
            <a:off x="4143375" y="4004321"/>
            <a:ext cx="3905250" cy="2743200"/>
          </a:xfrm>
        </p:spPr>
        <p:txBody>
          <a:bodyPr>
            <a:normAutofit/>
          </a:bodyPr>
          <a:lstStyle>
            <a:lvl1pPr marL="0" indent="0" algn="ctr">
              <a:buNone/>
              <a:defRPr sz="1800"/>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ontent 2">
    <p:spTree>
      <p:nvGrpSpPr>
        <p:cNvPr id="1" name=""/>
        <p:cNvGrpSpPr/>
        <p:nvPr/>
      </p:nvGrpSpPr>
      <p:grpSpPr>
        <a:xfrm>
          <a:off x="0" y="0"/>
          <a:ext cx="0" cy="0"/>
          <a:chOff x="0" y="0"/>
          <a:chExt cx="0" cy="0"/>
        </a:xfrm>
      </p:grpSpPr>
      <p:pic>
        <p:nvPicPr>
          <p:cNvPr id="7" name="Picture Placeholder 38">
            <a:extLst>
              <a:ext uri="{FF2B5EF4-FFF2-40B4-BE49-F238E27FC236}">
                <a16:creationId xmlns:a16="http://schemas.microsoft.com/office/drawing/2014/main" id="{31550E6E-10D6-E75A-F6B1-8800DAC2CBFB}"/>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73038" y="1457865"/>
            <a:ext cx="3200400" cy="4580626"/>
          </a:xfrm>
        </p:spPr>
        <p:txBody>
          <a:bodyPr anchor="t">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4796287" y="1457864"/>
            <a:ext cx="4986068" cy="4580627"/>
          </a:xfrm>
        </p:spPr>
        <p:txBody>
          <a:bodyPr tIns="45720" anchor="t" anchorCtr="0">
            <a:normAutofit/>
          </a:bodyPr>
          <a:lstStyle>
            <a:lvl1pPr marL="0" indent="0">
              <a:lnSpc>
                <a:spcPct val="150000"/>
              </a:lnSpc>
              <a:spcBef>
                <a:spcPts val="1000"/>
              </a:spcBef>
              <a:spcAft>
                <a:spcPts val="1200"/>
              </a:spcAft>
              <a:buNone/>
              <a:defRPr sz="2400"/>
            </a:lvl1pPr>
            <a:lvl2pPr>
              <a:lnSpc>
                <a:spcPct val="150000"/>
              </a:lnSpc>
              <a:spcBef>
                <a:spcPts val="1000"/>
              </a:spcBef>
              <a:spcAft>
                <a:spcPts val="1200"/>
              </a:spcAft>
              <a:defRPr sz="2000"/>
            </a:lvl2pPr>
            <a:lvl3pPr>
              <a:lnSpc>
                <a:spcPct val="150000"/>
              </a:lnSpc>
              <a:spcBef>
                <a:spcPts val="1000"/>
              </a:spcBef>
              <a:spcAft>
                <a:spcPts val="1200"/>
              </a:spcAft>
              <a:defRPr sz="1800"/>
            </a:lvl3pPr>
            <a:lvl4pPr>
              <a:lnSpc>
                <a:spcPct val="150000"/>
              </a:lnSpc>
              <a:spcBef>
                <a:spcPts val="1000"/>
              </a:spcBef>
              <a:spcAft>
                <a:spcPts val="1200"/>
              </a:spcAft>
              <a:defRPr sz="1600"/>
            </a:lvl4pPr>
            <a:lvl5pPr>
              <a:lnSpc>
                <a:spcPct val="150000"/>
              </a:lnSpc>
              <a:spcBef>
                <a:spcPts val="1000"/>
              </a:spcBef>
              <a:spcAft>
                <a:spcPts val="1200"/>
              </a:spcAft>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10/27/2024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914388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spTree>
      <p:nvGrpSpPr>
        <p:cNvPr id="1" name=""/>
        <p:cNvGrpSpPr/>
        <p:nvPr/>
      </p:nvGrpSpPr>
      <p:grpSpPr>
        <a:xfrm>
          <a:off x="0" y="0"/>
          <a:ext cx="0" cy="0"/>
          <a:chOff x="0" y="0"/>
          <a:chExt cx="0" cy="0"/>
        </a:xfrm>
      </p:grpSpPr>
      <p:pic>
        <p:nvPicPr>
          <p:cNvPr id="7" name="Picture Placeholder 8">
            <a:extLst>
              <a:ext uri="{FF2B5EF4-FFF2-40B4-BE49-F238E27FC236}">
                <a16:creationId xmlns:a16="http://schemas.microsoft.com/office/drawing/2014/main" id="{61F88592-24FD-96EC-ADB3-C0B7682DF9A5}"/>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Title 1">
            <a:extLst>
              <a:ext uri="{FF2B5EF4-FFF2-40B4-BE49-F238E27FC236}">
                <a16:creationId xmlns:a16="http://schemas.microsoft.com/office/drawing/2014/main" id="{076C4EAC-BBDE-1963-BD72-3BD2A47DC59C}"/>
              </a:ext>
            </a:extLst>
          </p:cNvPr>
          <p:cNvSpPr>
            <a:spLocks noGrp="1"/>
          </p:cNvSpPr>
          <p:nvPr>
            <p:ph type="ctrTitle" hasCustomPrompt="1"/>
          </p:nvPr>
        </p:nvSpPr>
        <p:spPr>
          <a:xfrm>
            <a:off x="918259" y="798653"/>
            <a:ext cx="5166167" cy="5289630"/>
          </a:xfrm>
          <a:solidFill>
            <a:schemeClr val="bg1">
              <a:alpha val="95000"/>
            </a:schemeClr>
          </a:solidFill>
        </p:spPr>
        <p:txBody>
          <a:bodyPr lIns="274320" rIns="274320" anchor="ctr">
            <a:noAutofit/>
          </a:bodyPr>
          <a:lstStyle>
            <a:lvl1pPr algn="ctr">
              <a:defRPr sz="4400"/>
            </a:lvl1pPr>
          </a:lstStyle>
          <a:p>
            <a:r>
              <a:rPr lang="en-US" dirty="0"/>
              <a:t>Click to add title</a:t>
            </a:r>
          </a:p>
        </p:txBody>
      </p:sp>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p:nvPr>
        </p:nvSpPr>
        <p:spPr>
          <a:xfrm>
            <a:off x="6084424" y="787077"/>
            <a:ext cx="5166167" cy="5289631"/>
          </a:xfrm>
          <a:solidFill>
            <a:schemeClr val="bg1">
              <a:alpha val="95000"/>
            </a:schemeClr>
          </a:solidFill>
        </p:spPr>
        <p:txBody>
          <a:bodyPr>
            <a:noAutofit/>
          </a:bodyPr>
          <a:lstStyle>
            <a:lvl1pPr marL="342900" indent="-342900" algn="ctr">
              <a:buFont typeface="Arial" panose="020B0604020202020204" pitchFamily="34" charset="0"/>
              <a:buChar char="•"/>
              <a:defRPr sz="200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Click icon to add picture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10/27/2024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298420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pic>
        <p:nvPicPr>
          <p:cNvPr id="8" name="Picture Placeholder 13">
            <a:extLst>
              <a:ext uri="{FF2B5EF4-FFF2-40B4-BE49-F238E27FC236}">
                <a16:creationId xmlns:a16="http://schemas.microsoft.com/office/drawing/2014/main" id="{BD017017-3234-8C24-B9FC-80FB1120D156}"/>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CC226FA8-C264-7189-EEA0-5264009074FF}"/>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6296135" y="1124887"/>
            <a:ext cx="4480560" cy="2352356"/>
          </a:xfrm>
        </p:spPr>
        <p:txBody>
          <a:bodyPr anchor="b">
            <a:noAutofit/>
          </a:bodyPr>
          <a:lstStyle>
            <a:lvl1pPr algn="l">
              <a:defRPr sz="36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6296135" y="3571197"/>
            <a:ext cx="4476967" cy="2123547"/>
          </a:xfrm>
        </p:spPr>
        <p:txBody>
          <a:bodyPr>
            <a:no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7" name="Picture Placeholder 7">
            <a:extLst>
              <a:ext uri="{FF2B5EF4-FFF2-40B4-BE49-F238E27FC236}">
                <a16:creationId xmlns:a16="http://schemas.microsoft.com/office/drawing/2014/main" id="{AA872EE9-FDFB-95A7-3547-DCAA0B51FE21}"/>
              </a:ext>
            </a:extLst>
          </p:cNvPr>
          <p:cNvSpPr>
            <a:spLocks noGrp="1"/>
          </p:cNvSpPr>
          <p:nvPr>
            <p:ph type="pic" sz="quarter" idx="13"/>
          </p:nvPr>
        </p:nvSpPr>
        <p:spPr>
          <a:xfrm>
            <a:off x="1329545" y="1148037"/>
            <a:ext cx="4365199" cy="4546707"/>
          </a:xfrm>
        </p:spPr>
        <p:txBody>
          <a:bodyPr>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D6D8061D-18C3-4F4F-85EF-561633F58754}" type="datetimeFigureOut">
              <a:rPr lang="en-US" smtClean="0"/>
              <a:t>10/27/2024</a:t>
            </a:fld>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924186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pic>
        <p:nvPicPr>
          <p:cNvPr id="7" name="Picture Placeholder 17">
            <a:extLst>
              <a:ext uri="{FF2B5EF4-FFF2-40B4-BE49-F238E27FC236}">
                <a16:creationId xmlns:a16="http://schemas.microsoft.com/office/drawing/2014/main" id="{28B211FD-99D2-B373-669F-6E0F8E5B336F}"/>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0" y="0"/>
            <a:ext cx="12188952" cy="6858000"/>
          </a:xfrm>
          <a:prstGeom prst="rect">
            <a:avLst/>
          </a:prstGeom>
        </p:spPr>
      </p:pic>
      <p:sp>
        <p:nvSpPr>
          <p:cNvPr id="8" name="Rectangle 7">
            <a:extLst>
              <a:ext uri="{FF2B5EF4-FFF2-40B4-BE49-F238E27FC236}">
                <a16:creationId xmlns:a16="http://schemas.microsoft.com/office/drawing/2014/main" id="{C4079EDA-1B98-E3C1-23AD-7FB6F39FE268}"/>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616598" y="995425"/>
            <a:ext cx="8958805" cy="1077230"/>
          </a:xfrm>
        </p:spPr>
        <p:txBody>
          <a:bodyPr anchor="b" anchorCtr="0">
            <a:noAutofit/>
          </a:bodyPr>
          <a:lstStyle>
            <a:lvl1pPr algn="ctr">
              <a:defRPr sz="3600"/>
            </a:lvl1pPr>
          </a:lstStyle>
          <a:p>
            <a:r>
              <a:rPr lang="en-US" dirty="0"/>
              <a:t>Click to add title</a:t>
            </a:r>
          </a:p>
        </p:txBody>
      </p:sp>
      <p:sp>
        <p:nvSpPr>
          <p:cNvPr id="9" name="Content Placeholder 2">
            <a:extLst>
              <a:ext uri="{FF2B5EF4-FFF2-40B4-BE49-F238E27FC236}">
                <a16:creationId xmlns:a16="http://schemas.microsoft.com/office/drawing/2014/main" id="{76BDAEBE-3A0C-BBCD-A1F0-E1F1E07000E1}"/>
              </a:ext>
            </a:extLst>
          </p:cNvPr>
          <p:cNvSpPr>
            <a:spLocks noGrp="1"/>
          </p:cNvSpPr>
          <p:nvPr>
            <p:ph sz="half" idx="14" hasCustomPrompt="1"/>
          </p:nvPr>
        </p:nvSpPr>
        <p:spPr>
          <a:xfrm>
            <a:off x="1616599" y="2257061"/>
            <a:ext cx="8958804" cy="3541853"/>
          </a:xfrm>
        </p:spPr>
        <p:txBody>
          <a:bodyPr>
            <a:normAutofit/>
          </a:bodyPr>
          <a:lstStyle>
            <a:lvl1pPr marL="0" indent="0">
              <a:spcBef>
                <a:spcPts val="1000"/>
              </a:spcBef>
              <a:spcAft>
                <a:spcPts val="10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10/27/2024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pic>
        <p:nvPicPr>
          <p:cNvPr id="4" name="Picture Placeholder 5">
            <a:extLst>
              <a:ext uri="{FF2B5EF4-FFF2-40B4-BE49-F238E27FC236}">
                <a16:creationId xmlns:a16="http://schemas.microsoft.com/office/drawing/2014/main" id="{236F3DDC-7FF8-F6A3-16EA-A01E7F79536C}"/>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524" y="0"/>
            <a:ext cx="12188952" cy="6858000"/>
          </a:xfrm>
          <a:prstGeom prst="rect">
            <a:avLst/>
          </a:prstGeom>
        </p:spPr>
      </p:pic>
      <p:sp>
        <p:nvSpPr>
          <p:cNvPr id="9" name="Title 33">
            <a:extLst>
              <a:ext uri="{FF2B5EF4-FFF2-40B4-BE49-F238E27FC236}">
                <a16:creationId xmlns:a16="http://schemas.microsoft.com/office/drawing/2014/main" id="{E728EBB2-9164-AC06-6682-9505D88F9535}"/>
              </a:ext>
              <a:ext uri="{C183D7F6-B498-43B3-948B-1728B52AA6E4}">
                <adec:decorative xmlns:adec="http://schemas.microsoft.com/office/drawing/2017/decorative" val="1"/>
              </a:ext>
            </a:extLst>
          </p:cNvPr>
          <p:cNvSpPr txBox="1">
            <a:spLocks/>
          </p:cNvSpPr>
          <p:nvPr userDrawn="1"/>
        </p:nvSpPr>
        <p:spPr>
          <a:xfrm>
            <a:off x="915924" y="777240"/>
            <a:ext cx="6115497" cy="5303520"/>
          </a:xfrm>
          <a:prstGeom prst="rect">
            <a:avLst/>
          </a:prstGeom>
          <a:solidFill>
            <a:schemeClr val="bg1">
              <a:alpha val="95000"/>
            </a:schemeClr>
          </a:solidFill>
        </p:spPr>
        <p:txBody>
          <a:bodyPr vert="horz" lIns="91440" tIns="45720" rIns="91440" bIns="4572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416937" y="879674"/>
            <a:ext cx="5377406" cy="2550005"/>
          </a:xfrm>
        </p:spPr>
        <p:txBody>
          <a:bodyPr anchor="b" anchorCtr="0">
            <a:noAutofit/>
          </a:bodyPr>
          <a:lstStyle>
            <a:lvl1pPr>
              <a:defRPr sz="3600"/>
            </a:lvl1pPr>
          </a:lstStyle>
          <a:p>
            <a:r>
              <a:rPr lang="en-US" dirty="0"/>
              <a:t>Click to add title</a:t>
            </a:r>
          </a:p>
        </p:txBody>
      </p:sp>
      <p:sp>
        <p:nvSpPr>
          <p:cNvPr id="13" name="Text Placeholder 12">
            <a:extLst>
              <a:ext uri="{FF2B5EF4-FFF2-40B4-BE49-F238E27FC236}">
                <a16:creationId xmlns:a16="http://schemas.microsoft.com/office/drawing/2014/main" id="{53BA3AA6-E309-C0C7-B2C6-3705384B7067}"/>
              </a:ext>
            </a:extLst>
          </p:cNvPr>
          <p:cNvSpPr>
            <a:spLocks noGrp="1"/>
          </p:cNvSpPr>
          <p:nvPr>
            <p:ph type="body" sz="quarter" idx="13" hasCustomPrompt="1"/>
          </p:nvPr>
        </p:nvSpPr>
        <p:spPr>
          <a:xfrm>
            <a:off x="1417638" y="3576900"/>
            <a:ext cx="4126635" cy="2233613"/>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10/27/2024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pic>
        <p:nvPicPr>
          <p:cNvPr id="8" name="Picture Placeholder 5">
            <a:extLst>
              <a:ext uri="{FF2B5EF4-FFF2-40B4-BE49-F238E27FC236}">
                <a16:creationId xmlns:a16="http://schemas.microsoft.com/office/drawing/2014/main" id="{540E5FCC-3981-FB51-F0ED-B8BAB5C45A20}"/>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3BCE2C9E-7BC3-0EB6-EBE4-26EE33A1F2A3}"/>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269357" y="891251"/>
            <a:ext cx="9653286" cy="1158254"/>
          </a:xfrm>
        </p:spPr>
        <p:txBody>
          <a:bodyPr anchor="b" anchorCtr="0">
            <a:noAutofit/>
          </a:bodyPr>
          <a:lstStyle>
            <a:lvl1pPr algn="ctr">
              <a:defRPr sz="3600"/>
            </a:lvl1pPr>
          </a:lstStyle>
          <a:p>
            <a:r>
              <a:rPr lang="en-US" dirty="0"/>
              <a:t>Click to add title</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10/27/2024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0" name="Content Placeholder 2">
            <a:extLst>
              <a:ext uri="{FF2B5EF4-FFF2-40B4-BE49-F238E27FC236}">
                <a16:creationId xmlns:a16="http://schemas.microsoft.com/office/drawing/2014/main" id="{ECB36301-48E6-AF64-5055-0CCA79474EAE}"/>
              </a:ext>
            </a:extLst>
          </p:cNvPr>
          <p:cNvSpPr>
            <a:spLocks noGrp="1"/>
          </p:cNvSpPr>
          <p:nvPr>
            <p:ph sz="half" idx="13" hasCustomPrompt="1"/>
          </p:nvPr>
        </p:nvSpPr>
        <p:spPr>
          <a:xfrm>
            <a:off x="1400540" y="2257062"/>
            <a:ext cx="4062711" cy="3541853"/>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2">
            <a:extLst>
              <a:ext uri="{FF2B5EF4-FFF2-40B4-BE49-F238E27FC236}">
                <a16:creationId xmlns:a16="http://schemas.microsoft.com/office/drawing/2014/main" id="{5F973906-E48D-CA3F-3E96-205D2E688DC5}"/>
              </a:ext>
            </a:extLst>
          </p:cNvPr>
          <p:cNvSpPr>
            <a:spLocks noGrp="1"/>
          </p:cNvSpPr>
          <p:nvPr>
            <p:ph sz="half" idx="14" hasCustomPrompt="1"/>
          </p:nvPr>
        </p:nvSpPr>
        <p:spPr>
          <a:xfrm>
            <a:off x="6588311" y="2257061"/>
            <a:ext cx="4203151" cy="3541853"/>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05290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pic>
        <p:nvPicPr>
          <p:cNvPr id="8" name="Picture Placeholder 44">
            <a:extLst>
              <a:ext uri="{FF2B5EF4-FFF2-40B4-BE49-F238E27FC236}">
                <a16:creationId xmlns:a16="http://schemas.microsoft.com/office/drawing/2014/main" id="{07AB38AA-85DC-3DF3-4ED4-B78FB670FFA9}"/>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8F2DD44F-3200-BF06-94F9-C6A07EAD76B9}"/>
              </a:ext>
              <a:ext uri="{C183D7F6-B498-43B3-948B-1728B52AA6E4}">
                <adec:decorative xmlns:adec="http://schemas.microsoft.com/office/drawing/2017/decorative" val="1"/>
              </a:ext>
            </a:extLst>
          </p:cNvPr>
          <p:cNvSpPr/>
          <p:nvPr userDrawn="1"/>
        </p:nvSpPr>
        <p:spPr>
          <a:xfrm>
            <a:off x="914400" y="777240"/>
            <a:ext cx="10361676"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092361" y="777240"/>
            <a:ext cx="10007278" cy="1283843"/>
          </a:xfrm>
        </p:spPr>
        <p:txBody>
          <a:bodyPr anchor="b" anchorCtr="0">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1447029" y="2261313"/>
            <a:ext cx="3275746" cy="3653350"/>
          </a:xfrm>
        </p:spPr>
        <p:txBody>
          <a:bodyPr>
            <a:normAutofit/>
          </a:bodyPr>
          <a:lstStyle>
            <a:lvl1pPr marL="0" indent="0">
              <a:lnSpc>
                <a:spcPct val="100000"/>
              </a:lnSpc>
              <a:spcBef>
                <a:spcPts val="1000"/>
              </a:spcBef>
              <a:spcAft>
                <a:spcPts val="600"/>
              </a:spcAft>
              <a:buNone/>
              <a:defRPr sz="1800"/>
            </a:lvl1pPr>
            <a:lvl2pPr marL="228600" indent="0">
              <a:lnSpc>
                <a:spcPct val="100000"/>
              </a:lnSpc>
              <a:spcBef>
                <a:spcPts val="1000"/>
              </a:spcBef>
              <a:spcAft>
                <a:spcPts val="600"/>
              </a:spcAft>
              <a:buNone/>
              <a:defRPr sz="1800"/>
            </a:lvl2pPr>
            <a:lvl3pPr marL="914400" indent="0">
              <a:lnSpc>
                <a:spcPct val="100000"/>
              </a:lnSpc>
              <a:spcBef>
                <a:spcPts val="1000"/>
              </a:spcBef>
              <a:spcAft>
                <a:spcPts val="600"/>
              </a:spcAft>
              <a:buNone/>
              <a:defRPr sz="1800"/>
            </a:lvl3pPr>
            <a:lvl4pPr marL="1143000" indent="0">
              <a:lnSpc>
                <a:spcPct val="100000"/>
              </a:lnSpc>
              <a:spcBef>
                <a:spcPts val="1000"/>
              </a:spcBef>
              <a:spcAft>
                <a:spcPts val="600"/>
              </a:spcAft>
              <a:buNone/>
              <a:defRPr sz="1800"/>
            </a:lvl4pPr>
            <a:lvl5pPr marL="1600200" indent="0">
              <a:lnSpc>
                <a:spcPct val="100000"/>
              </a:lnSpc>
              <a:spcBef>
                <a:spcPts val="1000"/>
              </a:spcBef>
              <a:spcAft>
                <a:spcPts val="6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10/27/2024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0" name="Content Placeholder 2">
            <a:extLst>
              <a:ext uri="{FF2B5EF4-FFF2-40B4-BE49-F238E27FC236}">
                <a16:creationId xmlns:a16="http://schemas.microsoft.com/office/drawing/2014/main" id="{C2AA9CA0-D45C-FE27-D4E4-DD219364E4FB}"/>
              </a:ext>
            </a:extLst>
          </p:cNvPr>
          <p:cNvSpPr>
            <a:spLocks noGrp="1"/>
          </p:cNvSpPr>
          <p:nvPr>
            <p:ph sz="half" idx="13" hasCustomPrompt="1"/>
          </p:nvPr>
        </p:nvSpPr>
        <p:spPr>
          <a:xfrm>
            <a:off x="5150734" y="2261313"/>
            <a:ext cx="5594236" cy="3653350"/>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57852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pic>
        <p:nvPicPr>
          <p:cNvPr id="7" name="Picture Placeholder 8">
            <a:extLst>
              <a:ext uri="{FF2B5EF4-FFF2-40B4-BE49-F238E27FC236}">
                <a16:creationId xmlns:a16="http://schemas.microsoft.com/office/drawing/2014/main" id="{F1219773-33FA-E4F9-4EAE-0764613F6213}"/>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8" name="Rectangle 7">
            <a:extLst>
              <a:ext uri="{FF2B5EF4-FFF2-40B4-BE49-F238E27FC236}">
                <a16:creationId xmlns:a16="http://schemas.microsoft.com/office/drawing/2014/main" id="{92817C37-9292-1CF3-6529-DEF7174273E0}"/>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6061275" y="1134320"/>
            <a:ext cx="4803494" cy="1956122"/>
          </a:xfrm>
        </p:spPr>
        <p:txBody>
          <a:bodyPr anchor="b">
            <a:noAutofit/>
          </a:bodyPr>
          <a:lstStyle>
            <a:lvl1pPr algn="l">
              <a:defRPr sz="36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6061275" y="3418271"/>
            <a:ext cx="4803494" cy="2305409"/>
          </a:xfrm>
        </p:spPr>
        <p:txBody>
          <a:bodyPr>
            <a:noAutofit/>
          </a:bodyPr>
          <a:lstStyle>
            <a:lvl1pPr marL="0" indent="0" algn="l">
              <a:spcAft>
                <a:spcPts val="1000"/>
              </a:spcAft>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12" name="Picture Placeholder 11">
            <a:extLst>
              <a:ext uri="{FF2B5EF4-FFF2-40B4-BE49-F238E27FC236}">
                <a16:creationId xmlns:a16="http://schemas.microsoft.com/office/drawing/2014/main" id="{E5D7B0DF-23EB-406B-9FAA-0182626A919B}"/>
              </a:ext>
            </a:extLst>
          </p:cNvPr>
          <p:cNvSpPr>
            <a:spLocks noGrp="1"/>
          </p:cNvSpPr>
          <p:nvPr>
            <p:ph type="pic" sz="quarter" idx="13"/>
          </p:nvPr>
        </p:nvSpPr>
        <p:spPr>
          <a:xfrm>
            <a:off x="1308563" y="1146638"/>
            <a:ext cx="4389120" cy="4572000"/>
          </a:xfrm>
        </p:spPr>
        <p:txBody>
          <a:bodyPr>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D6D8061D-18C3-4F4F-85EF-561633F58754}" type="datetimeFigureOut">
              <a:rPr lang="en-US" smtClean="0"/>
              <a:t>10/27/2024</a:t>
            </a:fld>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5637277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10/27/2024</a:t>
            </a:fld>
            <a:endParaRPr lang="en-US" dirty="0"/>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dirty="0"/>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8" r:id="rId3"/>
    <p:sldLayoutId id="2147483659" r:id="rId4"/>
    <p:sldLayoutId id="2147483650" r:id="rId5"/>
    <p:sldLayoutId id="2147483652" r:id="rId6"/>
    <p:sldLayoutId id="2147483662" r:id="rId7"/>
    <p:sldLayoutId id="2147483663" r:id="rId8"/>
    <p:sldLayoutId id="2147483649" r:id="rId9"/>
    <p:sldLayoutId id="2147483666" r:id="rId10"/>
    <p:sldLayoutId id="2147483664" r:id="rId11"/>
    <p:sldLayoutId id="2147483665"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lookerstudio.google.com/reporting/0f58c0c5-4a79-4543-b035-6a8f21b45094" TargetMode="Externa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lookerstudio.google.com/reporting/0f58c0c5-4a79-4543-b035-6a8f21b45094" TargetMode="Externa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hyperlink" Target="https://lookerstudio.google.com/reporting/0f58c0c5-4a79-4543-b035-6a8f21b45094" TargetMode="External"/><Relationship Id="rId2" Type="http://schemas.openxmlformats.org/officeDocument/2006/relationships/image" Target="../media/image23.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0.xml"/><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0.xml"/><Relationship Id="rId4" Type="http://schemas.openxmlformats.org/officeDocument/2006/relationships/hyperlink" Target="https://lookerstudio.google.com/reporting/0f58c0c5-4a79-4543-b035-6a8f21b45094"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0.xml"/><Relationship Id="rId4" Type="http://schemas.openxmlformats.org/officeDocument/2006/relationships/hyperlink" Target="https://lookerstudio.google.com/reporting/0f58c0c5-4a79-4543-b035-6a8f21b45094"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047101-8D42-6100-9CEA-AEC0FAEAB606}"/>
              </a:ext>
            </a:extLst>
          </p:cNvPr>
          <p:cNvSpPr>
            <a:spLocks noGrp="1"/>
          </p:cNvSpPr>
          <p:nvPr>
            <p:ph type="ctrTitle"/>
          </p:nvPr>
        </p:nvSpPr>
        <p:spPr>
          <a:xfrm>
            <a:off x="1524000" y="2285999"/>
            <a:ext cx="9144000" cy="2797277"/>
          </a:xfrm>
          <a:noFill/>
        </p:spPr>
        <p:txBody>
          <a:bodyPr>
            <a:noAutofit/>
          </a:bodyPr>
          <a:lstStyle/>
          <a:p>
            <a:r>
              <a:rPr lang="en-US" dirty="0"/>
              <a:t>IBM Data Analyst Capstone Project:</a:t>
            </a:r>
            <a:br>
              <a:rPr lang="en-US" dirty="0"/>
            </a:br>
            <a:r>
              <a:rPr lang="en-US" dirty="0"/>
              <a:t>Analysis on Emerging Technology Skills and Trends</a:t>
            </a:r>
            <a:br>
              <a:rPr lang="en-US" dirty="0"/>
            </a:br>
            <a:br>
              <a:rPr lang="en-US" dirty="0"/>
            </a:br>
            <a:r>
              <a:rPr lang="en-US" sz="2400" dirty="0"/>
              <a:t>Presented by Leon Finn Borchert</a:t>
            </a:r>
            <a:br>
              <a:rPr lang="en-US" sz="2400" dirty="0"/>
            </a:br>
            <a:r>
              <a:rPr lang="en-US" sz="2400" dirty="0"/>
              <a:t>27.10.2024</a:t>
            </a:r>
          </a:p>
        </p:txBody>
      </p:sp>
    </p:spTree>
    <p:extLst>
      <p:ext uri="{BB962C8B-B14F-4D97-AF65-F5344CB8AC3E}">
        <p14:creationId xmlns:p14="http://schemas.microsoft.com/office/powerpoint/2010/main" val="20830284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61EE07-3B80-8CA2-079F-1C37EB2AC2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FF8F19-A132-EA8C-6BF9-610619332C30}"/>
              </a:ext>
            </a:extLst>
          </p:cNvPr>
          <p:cNvSpPr>
            <a:spLocks noGrp="1"/>
          </p:cNvSpPr>
          <p:nvPr>
            <p:ph type="title"/>
          </p:nvPr>
        </p:nvSpPr>
        <p:spPr>
          <a:xfrm>
            <a:off x="838200" y="266219"/>
            <a:ext cx="10389243" cy="1424470"/>
          </a:xfrm>
          <a:noFill/>
        </p:spPr>
        <p:txBody>
          <a:bodyPr anchor="ctr">
            <a:noAutofit/>
          </a:bodyPr>
          <a:lstStyle/>
          <a:p>
            <a:r>
              <a:rPr lang="en-US" dirty="0"/>
              <a:t>Dashboard – Current Technology Usage</a:t>
            </a:r>
          </a:p>
        </p:txBody>
      </p:sp>
      <p:sp>
        <p:nvSpPr>
          <p:cNvPr id="3" name="Title 1">
            <a:extLst>
              <a:ext uri="{FF2B5EF4-FFF2-40B4-BE49-F238E27FC236}">
                <a16:creationId xmlns:a16="http://schemas.microsoft.com/office/drawing/2014/main" id="{B4120016-E345-EDDA-6823-60FA471D89B4}"/>
              </a:ext>
            </a:extLst>
          </p:cNvPr>
          <p:cNvSpPr txBox="1">
            <a:spLocks/>
          </p:cNvSpPr>
          <p:nvPr/>
        </p:nvSpPr>
        <p:spPr>
          <a:xfrm>
            <a:off x="732390" y="6402859"/>
            <a:ext cx="10143721" cy="455141"/>
          </a:xfrm>
          <a:prstGeom prst="rect">
            <a:avLst/>
          </a:prstGeom>
          <a:noFill/>
        </p:spPr>
        <p:txBody>
          <a:bodyPr vert="horz" lIns="91440" tIns="45720" rIns="91440" bIns="45720" rtlCol="0" anchor="ctr" anchorCtr="0">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a:r>
              <a:rPr lang="en-US" sz="1600" dirty="0"/>
              <a:t>Dashboard available at </a:t>
            </a:r>
            <a:r>
              <a:rPr lang="en-US" sz="1600" u="sng" dirty="0">
                <a:hlinkClick r:id="rId2"/>
              </a:rPr>
              <a:t>https://lookerstudio.google.com/reporting/0f58c0c5-4a79-4543-b035-6a8f21b45094</a:t>
            </a:r>
            <a:endParaRPr lang="en-US" sz="1600" u="sng" dirty="0"/>
          </a:p>
        </p:txBody>
      </p:sp>
      <p:pic>
        <p:nvPicPr>
          <p:cNvPr id="7" name="Picture 6">
            <a:extLst>
              <a:ext uri="{FF2B5EF4-FFF2-40B4-BE49-F238E27FC236}">
                <a16:creationId xmlns:a16="http://schemas.microsoft.com/office/drawing/2014/main" id="{CC10F19E-32D5-D8C7-5BEF-0F5C15C1F57B}"/>
              </a:ext>
            </a:extLst>
          </p:cNvPr>
          <p:cNvPicPr>
            <a:picLocks noChangeAspect="1"/>
          </p:cNvPicPr>
          <p:nvPr/>
        </p:nvPicPr>
        <p:blipFill>
          <a:blip r:embed="rId3"/>
          <a:stretch>
            <a:fillRect/>
          </a:stretch>
        </p:blipFill>
        <p:spPr>
          <a:xfrm>
            <a:off x="838200" y="1458410"/>
            <a:ext cx="6504961" cy="4625038"/>
          </a:xfrm>
          <a:prstGeom prst="rect">
            <a:avLst/>
          </a:prstGeom>
        </p:spPr>
      </p:pic>
    </p:spTree>
    <p:extLst>
      <p:ext uri="{BB962C8B-B14F-4D97-AF65-F5344CB8AC3E}">
        <p14:creationId xmlns:p14="http://schemas.microsoft.com/office/powerpoint/2010/main" val="16426099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D34A78-2300-0631-3849-7EECF1B86A3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06D6FD-505A-A09F-B4E4-363F27736786}"/>
              </a:ext>
            </a:extLst>
          </p:cNvPr>
          <p:cNvSpPr>
            <a:spLocks noGrp="1"/>
          </p:cNvSpPr>
          <p:nvPr>
            <p:ph type="title"/>
          </p:nvPr>
        </p:nvSpPr>
        <p:spPr>
          <a:xfrm>
            <a:off x="838200" y="266219"/>
            <a:ext cx="10389243" cy="1424470"/>
          </a:xfrm>
          <a:noFill/>
        </p:spPr>
        <p:txBody>
          <a:bodyPr anchor="ctr">
            <a:noAutofit/>
          </a:bodyPr>
          <a:lstStyle/>
          <a:p>
            <a:r>
              <a:rPr lang="en-US" dirty="0"/>
              <a:t>Dashboard – Future Technology Trend</a:t>
            </a:r>
          </a:p>
        </p:txBody>
      </p:sp>
      <p:sp>
        <p:nvSpPr>
          <p:cNvPr id="3" name="Title 1">
            <a:extLst>
              <a:ext uri="{FF2B5EF4-FFF2-40B4-BE49-F238E27FC236}">
                <a16:creationId xmlns:a16="http://schemas.microsoft.com/office/drawing/2014/main" id="{86C8D549-D841-C087-BC50-E89963B0D454}"/>
              </a:ext>
            </a:extLst>
          </p:cNvPr>
          <p:cNvSpPr txBox="1">
            <a:spLocks/>
          </p:cNvSpPr>
          <p:nvPr/>
        </p:nvSpPr>
        <p:spPr>
          <a:xfrm>
            <a:off x="732390" y="6402859"/>
            <a:ext cx="10143721" cy="455141"/>
          </a:xfrm>
          <a:prstGeom prst="rect">
            <a:avLst/>
          </a:prstGeom>
          <a:noFill/>
        </p:spPr>
        <p:txBody>
          <a:bodyPr vert="horz" lIns="91440" tIns="45720" rIns="91440" bIns="45720" rtlCol="0" anchor="ctr" anchorCtr="0">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a:r>
              <a:rPr lang="en-US" sz="1600" dirty="0"/>
              <a:t>Dashboard available at </a:t>
            </a:r>
            <a:r>
              <a:rPr lang="en-US" sz="1600" u="sng" dirty="0">
                <a:hlinkClick r:id="rId2"/>
              </a:rPr>
              <a:t>https://lookerstudio.google.com/reporting/0f58c0c5-4a79-4543-b035-6a8f21b45094</a:t>
            </a:r>
            <a:endParaRPr lang="en-US" sz="1600" u="sng" dirty="0"/>
          </a:p>
        </p:txBody>
      </p:sp>
      <p:pic>
        <p:nvPicPr>
          <p:cNvPr id="6" name="Picture 5">
            <a:extLst>
              <a:ext uri="{FF2B5EF4-FFF2-40B4-BE49-F238E27FC236}">
                <a16:creationId xmlns:a16="http://schemas.microsoft.com/office/drawing/2014/main" id="{64411529-0639-90D1-98ED-24A21FF76BAA}"/>
              </a:ext>
            </a:extLst>
          </p:cNvPr>
          <p:cNvPicPr>
            <a:picLocks noChangeAspect="1"/>
          </p:cNvPicPr>
          <p:nvPr/>
        </p:nvPicPr>
        <p:blipFill>
          <a:blip r:embed="rId3"/>
          <a:stretch>
            <a:fillRect/>
          </a:stretch>
        </p:blipFill>
        <p:spPr>
          <a:xfrm>
            <a:off x="838200" y="1458410"/>
            <a:ext cx="6353537" cy="4670622"/>
          </a:xfrm>
          <a:prstGeom prst="rect">
            <a:avLst/>
          </a:prstGeom>
        </p:spPr>
      </p:pic>
    </p:spTree>
    <p:extLst>
      <p:ext uri="{BB962C8B-B14F-4D97-AF65-F5344CB8AC3E}">
        <p14:creationId xmlns:p14="http://schemas.microsoft.com/office/powerpoint/2010/main" val="41717488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6BCCEA-FEF7-06E9-CEB1-BD237C9038B4}"/>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A4072B4D-4B68-CD0F-BF8E-6B3452CAD36E}"/>
              </a:ext>
            </a:extLst>
          </p:cNvPr>
          <p:cNvPicPr>
            <a:picLocks noChangeAspect="1"/>
          </p:cNvPicPr>
          <p:nvPr/>
        </p:nvPicPr>
        <p:blipFill>
          <a:blip r:embed="rId2"/>
          <a:stretch>
            <a:fillRect/>
          </a:stretch>
        </p:blipFill>
        <p:spPr>
          <a:xfrm>
            <a:off x="838200" y="1458410"/>
            <a:ext cx="6525775" cy="4670622"/>
          </a:xfrm>
          <a:prstGeom prst="rect">
            <a:avLst/>
          </a:prstGeom>
        </p:spPr>
      </p:pic>
      <p:sp>
        <p:nvSpPr>
          <p:cNvPr id="2" name="Title 1">
            <a:extLst>
              <a:ext uri="{FF2B5EF4-FFF2-40B4-BE49-F238E27FC236}">
                <a16:creationId xmlns:a16="http://schemas.microsoft.com/office/drawing/2014/main" id="{B1BE8E92-D54D-D702-B040-F9373D9ABE21}"/>
              </a:ext>
            </a:extLst>
          </p:cNvPr>
          <p:cNvSpPr>
            <a:spLocks noGrp="1"/>
          </p:cNvSpPr>
          <p:nvPr>
            <p:ph type="title"/>
          </p:nvPr>
        </p:nvSpPr>
        <p:spPr>
          <a:xfrm>
            <a:off x="838200" y="266219"/>
            <a:ext cx="10389243" cy="1424470"/>
          </a:xfrm>
          <a:noFill/>
        </p:spPr>
        <p:txBody>
          <a:bodyPr anchor="ctr">
            <a:noAutofit/>
          </a:bodyPr>
          <a:lstStyle/>
          <a:p>
            <a:r>
              <a:rPr lang="en-US" dirty="0"/>
              <a:t>Dashboard – Demographics</a:t>
            </a:r>
          </a:p>
        </p:txBody>
      </p:sp>
      <p:sp>
        <p:nvSpPr>
          <p:cNvPr id="3" name="Title 1">
            <a:extLst>
              <a:ext uri="{FF2B5EF4-FFF2-40B4-BE49-F238E27FC236}">
                <a16:creationId xmlns:a16="http://schemas.microsoft.com/office/drawing/2014/main" id="{6FD24204-A4CA-316C-0B9B-3F7F2415DC24}"/>
              </a:ext>
            </a:extLst>
          </p:cNvPr>
          <p:cNvSpPr txBox="1">
            <a:spLocks/>
          </p:cNvSpPr>
          <p:nvPr/>
        </p:nvSpPr>
        <p:spPr>
          <a:xfrm>
            <a:off x="732390" y="6402859"/>
            <a:ext cx="10143721" cy="455141"/>
          </a:xfrm>
          <a:prstGeom prst="rect">
            <a:avLst/>
          </a:prstGeom>
          <a:noFill/>
        </p:spPr>
        <p:txBody>
          <a:bodyPr vert="horz" lIns="91440" tIns="45720" rIns="91440" bIns="45720" rtlCol="0" anchor="ctr" anchorCtr="0">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a:r>
              <a:rPr lang="en-US" sz="1600" dirty="0"/>
              <a:t>Dashboard available at </a:t>
            </a:r>
            <a:r>
              <a:rPr lang="en-US" sz="1600" u="sng" dirty="0">
                <a:hlinkClick r:id="rId3"/>
              </a:rPr>
              <a:t>https://lookerstudio.google.com/reporting/0f58c0c5-4a79-4543-b035-6a8f21b45094</a:t>
            </a:r>
            <a:endParaRPr lang="en-US" sz="1600" u="sng" dirty="0"/>
          </a:p>
        </p:txBody>
      </p:sp>
    </p:spTree>
    <p:extLst>
      <p:ext uri="{BB962C8B-B14F-4D97-AF65-F5344CB8AC3E}">
        <p14:creationId xmlns:p14="http://schemas.microsoft.com/office/powerpoint/2010/main" val="1504948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634050-57C3-B26A-723A-BC51CBDBAD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1FFC8C-D2B4-8772-A7F6-3477B4A5FE96}"/>
              </a:ext>
            </a:extLst>
          </p:cNvPr>
          <p:cNvSpPr>
            <a:spLocks noGrp="1"/>
          </p:cNvSpPr>
          <p:nvPr>
            <p:ph type="title"/>
          </p:nvPr>
        </p:nvSpPr>
        <p:spPr>
          <a:xfrm>
            <a:off x="838200" y="266219"/>
            <a:ext cx="10389243" cy="1424470"/>
          </a:xfrm>
          <a:noFill/>
        </p:spPr>
        <p:txBody>
          <a:bodyPr anchor="ctr">
            <a:noAutofit/>
          </a:bodyPr>
          <a:lstStyle/>
          <a:p>
            <a:r>
              <a:rPr lang="en-US" sz="3200" dirty="0"/>
              <a:t>Discussion – Programming Languages and Databases</a:t>
            </a:r>
          </a:p>
        </p:txBody>
      </p:sp>
      <p:sp>
        <p:nvSpPr>
          <p:cNvPr id="93" name="Freeform 16">
            <a:extLst>
              <a:ext uri="{FF2B5EF4-FFF2-40B4-BE49-F238E27FC236}">
                <a16:creationId xmlns:a16="http://schemas.microsoft.com/office/drawing/2014/main" id="{4824E050-ED34-10EA-54B6-3E840F70403A}"/>
              </a:ext>
            </a:extLst>
          </p:cNvPr>
          <p:cNvSpPr/>
          <p:nvPr/>
        </p:nvSpPr>
        <p:spPr bwMode="auto">
          <a:xfrm>
            <a:off x="1094450" y="1970583"/>
            <a:ext cx="4470401" cy="2799771"/>
          </a:xfrm>
          <a:custGeom>
            <a:avLst/>
            <a:gdLst>
              <a:gd name="connsiteX0" fmla="*/ 0 w 3352801"/>
              <a:gd name="connsiteY0" fmla="*/ 0 h 646416"/>
              <a:gd name="connsiteX1" fmla="*/ 3039322 w 3352801"/>
              <a:gd name="connsiteY1" fmla="*/ 0 h 646416"/>
              <a:gd name="connsiteX2" fmla="*/ 3352801 w 3352801"/>
              <a:gd name="connsiteY2" fmla="*/ 313480 h 646416"/>
              <a:gd name="connsiteX3" fmla="*/ 3352801 w 3352801"/>
              <a:gd name="connsiteY3" fmla="*/ 332937 h 646416"/>
              <a:gd name="connsiteX4" fmla="*/ 3039322 w 3352801"/>
              <a:gd name="connsiteY4" fmla="*/ 646416 h 646416"/>
              <a:gd name="connsiteX5" fmla="*/ 0 w 3352801"/>
              <a:gd name="connsiteY5" fmla="*/ 646416 h 646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52801" h="646416">
                <a:moveTo>
                  <a:pt x="0" y="0"/>
                </a:moveTo>
                <a:lnTo>
                  <a:pt x="3039322" y="0"/>
                </a:lnTo>
                <a:cubicBezTo>
                  <a:pt x="3212452" y="0"/>
                  <a:pt x="3352801" y="140349"/>
                  <a:pt x="3352801" y="313480"/>
                </a:cubicBezTo>
                <a:lnTo>
                  <a:pt x="3352801" y="332937"/>
                </a:lnTo>
                <a:cubicBezTo>
                  <a:pt x="3352801" y="506067"/>
                  <a:pt x="3212452" y="646416"/>
                  <a:pt x="3039322" y="646416"/>
                </a:cubicBezTo>
                <a:lnTo>
                  <a:pt x="0" y="646416"/>
                </a:lnTo>
                <a:close/>
              </a:path>
            </a:pathLst>
          </a:custGeom>
          <a:gradFill flip="none" rotWithShape="1">
            <a:gsLst>
              <a:gs pos="0">
                <a:sysClr val="window" lastClr="FFFFFF">
                  <a:lumMod val="95000"/>
                </a:sysClr>
              </a:gs>
              <a:gs pos="100000">
                <a:sysClr val="window" lastClr="FFFFFF"/>
              </a:gs>
            </a:gsLst>
            <a:lin ang="16200000" scaled="1"/>
            <a:tileRect/>
          </a:gradFill>
          <a:ln w="9525">
            <a:noFill/>
            <a:round/>
            <a:headEnd/>
            <a:tailEnd/>
          </a:ln>
          <a:effectLst>
            <a:outerShdw blurRad="76200" dist="38100" dir="2700000" algn="tl" rotWithShape="0">
              <a:prstClr val="black">
                <a:alpha val="13000"/>
              </a:prstClr>
            </a:outerShdw>
          </a:effectLst>
        </p:spPr>
        <p:txBody>
          <a:bodyPr vert="horz" wrap="square" lIns="121920" tIns="60960" rIns="121920" bIns="60960" numCol="1" rtlCol="0" anchor="t" anchorCtr="0" compatLnSpc="1">
            <a:prstTxWarp prst="textNoShape">
              <a:avLst/>
            </a:prstTxWarp>
          </a:bodyPr>
          <a:lstStyle/>
          <a:p>
            <a:pPr marL="0" marR="0" lvl="0" indent="0" algn="ctr" defTabSz="121914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black"/>
              </a:solidFill>
              <a:effectLst/>
              <a:uLnTx/>
              <a:uFillTx/>
              <a:latin typeface="Roboto"/>
            </a:endParaRPr>
          </a:p>
        </p:txBody>
      </p:sp>
      <p:sp>
        <p:nvSpPr>
          <p:cNvPr id="94" name="Freeform 15">
            <a:extLst>
              <a:ext uri="{FF2B5EF4-FFF2-40B4-BE49-F238E27FC236}">
                <a16:creationId xmlns:a16="http://schemas.microsoft.com/office/drawing/2014/main" id="{3CC170CE-38DC-160D-049C-CE90B0FA7299}"/>
              </a:ext>
            </a:extLst>
          </p:cNvPr>
          <p:cNvSpPr/>
          <p:nvPr/>
        </p:nvSpPr>
        <p:spPr bwMode="auto">
          <a:xfrm>
            <a:off x="937050" y="1784863"/>
            <a:ext cx="3102516" cy="378592"/>
          </a:xfrm>
          <a:custGeom>
            <a:avLst/>
            <a:gdLst>
              <a:gd name="connsiteX0" fmla="*/ 0 w 1785988"/>
              <a:gd name="connsiteY0" fmla="*/ 0 h 251024"/>
              <a:gd name="connsiteX1" fmla="*/ 1664254 w 1785988"/>
              <a:gd name="connsiteY1" fmla="*/ 0 h 251024"/>
              <a:gd name="connsiteX2" fmla="*/ 1785988 w 1785988"/>
              <a:gd name="connsiteY2" fmla="*/ 121734 h 251024"/>
              <a:gd name="connsiteX3" fmla="*/ 1785988 w 1785988"/>
              <a:gd name="connsiteY3" fmla="*/ 129290 h 251024"/>
              <a:gd name="connsiteX4" fmla="*/ 1664254 w 1785988"/>
              <a:gd name="connsiteY4" fmla="*/ 251024 h 251024"/>
              <a:gd name="connsiteX5" fmla="*/ 0 w 1785988"/>
              <a:gd name="connsiteY5" fmla="*/ 251024 h 251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85988" h="251024">
                <a:moveTo>
                  <a:pt x="0" y="0"/>
                </a:moveTo>
                <a:lnTo>
                  <a:pt x="1664254" y="0"/>
                </a:lnTo>
                <a:cubicBezTo>
                  <a:pt x="1731486" y="0"/>
                  <a:pt x="1785988" y="54502"/>
                  <a:pt x="1785988" y="121734"/>
                </a:cubicBezTo>
                <a:lnTo>
                  <a:pt x="1785988" y="129290"/>
                </a:lnTo>
                <a:cubicBezTo>
                  <a:pt x="1785988" y="196522"/>
                  <a:pt x="1731486" y="251024"/>
                  <a:pt x="1664254" y="251024"/>
                </a:cubicBezTo>
                <a:lnTo>
                  <a:pt x="0" y="251024"/>
                </a:lnTo>
                <a:close/>
              </a:path>
            </a:pathLst>
          </a:custGeom>
          <a:solidFill>
            <a:srgbClr val="64D0DA"/>
          </a:solidFill>
          <a:ln w="9525">
            <a:noFill/>
            <a:round/>
            <a:headEnd/>
            <a:tailEnd/>
          </a:ln>
        </p:spPr>
        <p:txBody>
          <a:bodyPr vert="horz" wrap="square" lIns="121920" tIns="60960" rIns="121920" bIns="60960" numCol="1" rtlCol="0" anchor="t" anchorCtr="0" compatLnSpc="1">
            <a:prstTxWarp prst="textNoShape">
              <a:avLst/>
            </a:prstTxWarp>
          </a:bodyPr>
          <a:lstStyle/>
          <a:p>
            <a:pPr marL="0" marR="0" lvl="0" indent="0" algn="ctr" defTabSz="121914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black"/>
              </a:solidFill>
              <a:effectLst/>
              <a:uLnTx/>
              <a:uFillTx/>
              <a:latin typeface="Roboto"/>
            </a:endParaRPr>
          </a:p>
        </p:txBody>
      </p:sp>
      <p:sp>
        <p:nvSpPr>
          <p:cNvPr id="95" name="Oval 94">
            <a:extLst>
              <a:ext uri="{FF2B5EF4-FFF2-40B4-BE49-F238E27FC236}">
                <a16:creationId xmlns:a16="http://schemas.microsoft.com/office/drawing/2014/main" id="{8424C927-12BA-8521-C667-FE04E4EDC886}"/>
              </a:ext>
            </a:extLst>
          </p:cNvPr>
          <p:cNvSpPr/>
          <p:nvPr/>
        </p:nvSpPr>
        <p:spPr bwMode="auto">
          <a:xfrm>
            <a:off x="484850" y="1690689"/>
            <a:ext cx="1257904" cy="1257904"/>
          </a:xfrm>
          <a:prstGeom prst="ellipse">
            <a:avLst/>
          </a:prstGeom>
          <a:solidFill>
            <a:sysClr val="window" lastClr="FFFFFF"/>
          </a:solidFill>
          <a:ln w="9525">
            <a:noFill/>
            <a:round/>
            <a:headEnd/>
            <a:tailEnd/>
          </a:ln>
          <a:effectLst>
            <a:outerShdw blurRad="50800" dist="38100" dir="2700000" algn="tl" rotWithShape="0">
              <a:prstClr val="black">
                <a:alpha val="23000"/>
              </a:prstClr>
            </a:outerShdw>
          </a:effectLst>
        </p:spPr>
        <p:txBody>
          <a:bodyPr vert="horz" wrap="square" lIns="121920" tIns="60960" rIns="121920" bIns="60960" numCol="1" rtlCol="0" anchor="t" anchorCtr="0" compatLnSpc="1">
            <a:prstTxWarp prst="textNoShape">
              <a:avLst/>
            </a:prstTxWarp>
          </a:bodyPr>
          <a:lstStyle/>
          <a:p>
            <a:pPr marL="0" marR="0" lvl="0" indent="0" algn="ctr" defTabSz="121914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black"/>
              </a:solidFill>
              <a:effectLst/>
              <a:uLnTx/>
              <a:uFillTx/>
              <a:latin typeface="Roboto"/>
            </a:endParaRPr>
          </a:p>
        </p:txBody>
      </p:sp>
      <p:sp>
        <p:nvSpPr>
          <p:cNvPr id="96" name="Oval 95">
            <a:extLst>
              <a:ext uri="{FF2B5EF4-FFF2-40B4-BE49-F238E27FC236}">
                <a16:creationId xmlns:a16="http://schemas.microsoft.com/office/drawing/2014/main" id="{47FEE9C1-0E3A-5FB5-31DB-4A1152B876A1}"/>
              </a:ext>
            </a:extLst>
          </p:cNvPr>
          <p:cNvSpPr/>
          <p:nvPr/>
        </p:nvSpPr>
        <p:spPr bwMode="auto">
          <a:xfrm>
            <a:off x="639678" y="1845518"/>
            <a:ext cx="948251" cy="948248"/>
          </a:xfrm>
          <a:prstGeom prst="ellipse">
            <a:avLst/>
          </a:prstGeom>
          <a:solidFill>
            <a:srgbClr val="64D0DA"/>
          </a:solidFill>
          <a:ln w="9525">
            <a:noFill/>
            <a:round/>
            <a:headEnd/>
            <a:tailEnd/>
          </a:ln>
          <a:effectLst>
            <a:innerShdw blurRad="114300">
              <a:prstClr val="black">
                <a:alpha val="22000"/>
              </a:prstClr>
            </a:innerShdw>
          </a:effectLst>
        </p:spPr>
        <p:txBody>
          <a:bodyPr vert="horz" wrap="square" lIns="121920" tIns="60960" rIns="121920" bIns="60960" numCol="1" rtlCol="0" anchor="t" anchorCtr="0" compatLnSpc="1">
            <a:prstTxWarp prst="textNoShape">
              <a:avLst/>
            </a:prstTxWarp>
          </a:bodyPr>
          <a:lstStyle/>
          <a:p>
            <a:pPr marL="0" marR="0" lvl="0" indent="0" algn="ctr" defTabSz="121914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black"/>
              </a:solidFill>
              <a:effectLst/>
              <a:uLnTx/>
              <a:uFillTx/>
              <a:latin typeface="Roboto"/>
            </a:endParaRPr>
          </a:p>
        </p:txBody>
      </p:sp>
      <p:sp>
        <p:nvSpPr>
          <p:cNvPr id="97" name="Rectangle 96">
            <a:extLst>
              <a:ext uri="{FF2B5EF4-FFF2-40B4-BE49-F238E27FC236}">
                <a16:creationId xmlns:a16="http://schemas.microsoft.com/office/drawing/2014/main" id="{CC72B3F0-2488-C240-1838-5F360FDEB4C7}"/>
              </a:ext>
            </a:extLst>
          </p:cNvPr>
          <p:cNvSpPr/>
          <p:nvPr/>
        </p:nvSpPr>
        <p:spPr>
          <a:xfrm>
            <a:off x="1791129" y="1872203"/>
            <a:ext cx="2091036" cy="215444"/>
          </a:xfrm>
          <a:prstGeom prst="rect">
            <a:avLst/>
          </a:prstGeom>
        </p:spPr>
        <p:txBody>
          <a:bodyPr wrap="square" lIns="0" tIns="0" rIns="0" bIns="0" anchor="ctr">
            <a:spAutoFit/>
          </a:bodyPr>
          <a:lstStyle/>
          <a:p>
            <a:pPr defTabSz="1219140"/>
            <a:r>
              <a:rPr lang="en-US" sz="1400" b="1" dirty="0">
                <a:solidFill>
                  <a:prstClr val="white"/>
                </a:solidFill>
                <a:latin typeface="Roboto"/>
              </a:rPr>
              <a:t>Programming Languages</a:t>
            </a:r>
          </a:p>
        </p:txBody>
      </p:sp>
      <p:sp>
        <p:nvSpPr>
          <p:cNvPr id="98" name="Rectangle 97">
            <a:extLst>
              <a:ext uri="{FF2B5EF4-FFF2-40B4-BE49-F238E27FC236}">
                <a16:creationId xmlns:a16="http://schemas.microsoft.com/office/drawing/2014/main" id="{CF7ED794-5327-8B79-1467-1F2E245BF3AB}"/>
              </a:ext>
            </a:extLst>
          </p:cNvPr>
          <p:cNvSpPr/>
          <p:nvPr/>
        </p:nvSpPr>
        <p:spPr>
          <a:xfrm>
            <a:off x="1900154" y="2343691"/>
            <a:ext cx="3217351" cy="2154436"/>
          </a:xfrm>
          <a:prstGeom prst="rect">
            <a:avLst/>
          </a:prstGeom>
        </p:spPr>
        <p:txBody>
          <a:bodyPr wrap="square" lIns="0" tIns="0" rIns="0" bIns="0" anchor="ctr">
            <a:spAutoFit/>
          </a:bodyPr>
          <a:lstStyle/>
          <a:p>
            <a:r>
              <a:rPr lang="en-US" sz="1400" dirty="0"/>
              <a:t>The most commonly used languages are JavaScript, HTML, CSS, SQL, shell scripting languages, and Python.</a:t>
            </a:r>
          </a:p>
          <a:p>
            <a:endParaRPr lang="en-US" sz="1400" dirty="0"/>
          </a:p>
          <a:p>
            <a:r>
              <a:rPr lang="en-US" sz="1400" dirty="0"/>
              <a:t>JavaScript, HTML, CSS, SQL, and Python are expected to be the most in-demand programming languages in the future.</a:t>
            </a:r>
          </a:p>
          <a:p>
            <a:endParaRPr lang="en-US" sz="1400" dirty="0"/>
          </a:p>
          <a:p>
            <a:r>
              <a:rPr lang="en-US" sz="1400" dirty="0"/>
              <a:t>The demand for Python is anticipated to surpass that of SQL in the coming years.</a:t>
            </a:r>
          </a:p>
        </p:txBody>
      </p:sp>
      <p:pic>
        <p:nvPicPr>
          <p:cNvPr id="4" name="Picture 3">
            <a:extLst>
              <a:ext uri="{FF2B5EF4-FFF2-40B4-BE49-F238E27FC236}">
                <a16:creationId xmlns:a16="http://schemas.microsoft.com/office/drawing/2014/main" id="{5C095570-566D-AF76-E432-2535EF894F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9688" y="2013522"/>
            <a:ext cx="609524" cy="609524"/>
          </a:xfrm>
          <a:prstGeom prst="rect">
            <a:avLst/>
          </a:prstGeom>
        </p:spPr>
      </p:pic>
      <p:sp>
        <p:nvSpPr>
          <p:cNvPr id="5" name="Title 1">
            <a:extLst>
              <a:ext uri="{FF2B5EF4-FFF2-40B4-BE49-F238E27FC236}">
                <a16:creationId xmlns:a16="http://schemas.microsoft.com/office/drawing/2014/main" id="{2AFB1991-41BA-4D4B-B9BF-3566CD00F9F3}"/>
              </a:ext>
            </a:extLst>
          </p:cNvPr>
          <p:cNvSpPr txBox="1">
            <a:spLocks/>
          </p:cNvSpPr>
          <p:nvPr/>
        </p:nvSpPr>
        <p:spPr>
          <a:xfrm>
            <a:off x="1015792" y="4813293"/>
            <a:ext cx="4470401" cy="1158498"/>
          </a:xfrm>
          <a:prstGeom prst="rect">
            <a:avLst/>
          </a:prstGeom>
          <a:noFill/>
        </p:spPr>
        <p:txBody>
          <a:bodyPr vert="horz" lIns="91440" tIns="45720" rIns="91440" bIns="45720" rtlCol="0" anchor="ctr" anchorCtr="0">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2000" dirty="0"/>
              <a:t>Which programming languages will be the most prominent in the future?</a:t>
            </a:r>
          </a:p>
        </p:txBody>
      </p:sp>
      <p:sp>
        <p:nvSpPr>
          <p:cNvPr id="6" name="Freeform 61">
            <a:extLst>
              <a:ext uri="{FF2B5EF4-FFF2-40B4-BE49-F238E27FC236}">
                <a16:creationId xmlns:a16="http://schemas.microsoft.com/office/drawing/2014/main" id="{E5CF000F-E01A-ECBD-A6A8-8E9CDF7A1057}"/>
              </a:ext>
            </a:extLst>
          </p:cNvPr>
          <p:cNvSpPr/>
          <p:nvPr/>
        </p:nvSpPr>
        <p:spPr bwMode="auto">
          <a:xfrm>
            <a:off x="7059325" y="1961907"/>
            <a:ext cx="4470401" cy="2851386"/>
          </a:xfrm>
          <a:custGeom>
            <a:avLst/>
            <a:gdLst>
              <a:gd name="connsiteX0" fmla="*/ 0 w 3352801"/>
              <a:gd name="connsiteY0" fmla="*/ 0 h 646416"/>
              <a:gd name="connsiteX1" fmla="*/ 3039322 w 3352801"/>
              <a:gd name="connsiteY1" fmla="*/ 0 h 646416"/>
              <a:gd name="connsiteX2" fmla="*/ 3352801 w 3352801"/>
              <a:gd name="connsiteY2" fmla="*/ 313480 h 646416"/>
              <a:gd name="connsiteX3" fmla="*/ 3352801 w 3352801"/>
              <a:gd name="connsiteY3" fmla="*/ 332937 h 646416"/>
              <a:gd name="connsiteX4" fmla="*/ 3039322 w 3352801"/>
              <a:gd name="connsiteY4" fmla="*/ 646416 h 646416"/>
              <a:gd name="connsiteX5" fmla="*/ 0 w 3352801"/>
              <a:gd name="connsiteY5" fmla="*/ 646416 h 646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52801" h="646416">
                <a:moveTo>
                  <a:pt x="0" y="0"/>
                </a:moveTo>
                <a:lnTo>
                  <a:pt x="3039322" y="0"/>
                </a:lnTo>
                <a:cubicBezTo>
                  <a:pt x="3212452" y="0"/>
                  <a:pt x="3352801" y="140349"/>
                  <a:pt x="3352801" y="313480"/>
                </a:cubicBezTo>
                <a:lnTo>
                  <a:pt x="3352801" y="332937"/>
                </a:lnTo>
                <a:cubicBezTo>
                  <a:pt x="3352801" y="506067"/>
                  <a:pt x="3212452" y="646416"/>
                  <a:pt x="3039322" y="646416"/>
                </a:cubicBezTo>
                <a:lnTo>
                  <a:pt x="0" y="646416"/>
                </a:lnTo>
                <a:close/>
              </a:path>
            </a:pathLst>
          </a:custGeom>
          <a:gradFill flip="none" rotWithShape="1">
            <a:gsLst>
              <a:gs pos="0">
                <a:sysClr val="window" lastClr="FFFFFF">
                  <a:lumMod val="95000"/>
                </a:sysClr>
              </a:gs>
              <a:gs pos="100000">
                <a:sysClr val="window" lastClr="FFFFFF"/>
              </a:gs>
            </a:gsLst>
            <a:lin ang="16200000" scaled="1"/>
            <a:tileRect/>
          </a:gradFill>
          <a:ln w="9525">
            <a:noFill/>
            <a:round/>
            <a:headEnd/>
            <a:tailEnd/>
          </a:ln>
          <a:effectLst>
            <a:outerShdw blurRad="76200" dist="38100" dir="2700000" algn="tl" rotWithShape="0">
              <a:prstClr val="black">
                <a:alpha val="13000"/>
              </a:prstClr>
            </a:outerShdw>
          </a:effectLst>
        </p:spPr>
        <p:txBody>
          <a:bodyPr vert="horz" wrap="square" lIns="121920" tIns="60960" rIns="121920" bIns="60960" numCol="1" rtlCol="0" anchor="t" anchorCtr="0" compatLnSpc="1">
            <a:prstTxWarp prst="textNoShape">
              <a:avLst/>
            </a:prstTxWarp>
          </a:bodyPr>
          <a:lstStyle/>
          <a:p>
            <a:pPr marL="0" marR="0" lvl="0" indent="0" algn="ctr" defTabSz="121914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black"/>
              </a:solidFill>
              <a:effectLst/>
              <a:uLnTx/>
              <a:uFillTx/>
              <a:latin typeface="Roboto"/>
            </a:endParaRPr>
          </a:p>
        </p:txBody>
      </p:sp>
      <p:sp>
        <p:nvSpPr>
          <p:cNvPr id="7" name="Freeform 62">
            <a:extLst>
              <a:ext uri="{FF2B5EF4-FFF2-40B4-BE49-F238E27FC236}">
                <a16:creationId xmlns:a16="http://schemas.microsoft.com/office/drawing/2014/main" id="{7BE26C3B-CA90-C360-78A3-3A15A1FED163}"/>
              </a:ext>
            </a:extLst>
          </p:cNvPr>
          <p:cNvSpPr/>
          <p:nvPr/>
        </p:nvSpPr>
        <p:spPr bwMode="auto">
          <a:xfrm>
            <a:off x="7262524" y="1798132"/>
            <a:ext cx="2381317" cy="334699"/>
          </a:xfrm>
          <a:custGeom>
            <a:avLst/>
            <a:gdLst>
              <a:gd name="connsiteX0" fmla="*/ 0 w 1785988"/>
              <a:gd name="connsiteY0" fmla="*/ 0 h 251024"/>
              <a:gd name="connsiteX1" fmla="*/ 1664254 w 1785988"/>
              <a:gd name="connsiteY1" fmla="*/ 0 h 251024"/>
              <a:gd name="connsiteX2" fmla="*/ 1785988 w 1785988"/>
              <a:gd name="connsiteY2" fmla="*/ 121734 h 251024"/>
              <a:gd name="connsiteX3" fmla="*/ 1785988 w 1785988"/>
              <a:gd name="connsiteY3" fmla="*/ 129290 h 251024"/>
              <a:gd name="connsiteX4" fmla="*/ 1664254 w 1785988"/>
              <a:gd name="connsiteY4" fmla="*/ 251024 h 251024"/>
              <a:gd name="connsiteX5" fmla="*/ 0 w 1785988"/>
              <a:gd name="connsiteY5" fmla="*/ 251024 h 251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85988" h="251024">
                <a:moveTo>
                  <a:pt x="0" y="0"/>
                </a:moveTo>
                <a:lnTo>
                  <a:pt x="1664254" y="0"/>
                </a:lnTo>
                <a:cubicBezTo>
                  <a:pt x="1731486" y="0"/>
                  <a:pt x="1785988" y="54502"/>
                  <a:pt x="1785988" y="121734"/>
                </a:cubicBezTo>
                <a:lnTo>
                  <a:pt x="1785988" y="129290"/>
                </a:lnTo>
                <a:cubicBezTo>
                  <a:pt x="1785988" y="196522"/>
                  <a:pt x="1731486" y="251024"/>
                  <a:pt x="1664254" y="251024"/>
                </a:cubicBezTo>
                <a:lnTo>
                  <a:pt x="0" y="251024"/>
                </a:lnTo>
                <a:close/>
              </a:path>
            </a:pathLst>
          </a:custGeom>
          <a:solidFill>
            <a:srgbClr val="34B2E4"/>
          </a:solidFill>
          <a:ln w="9525">
            <a:noFill/>
            <a:round/>
            <a:headEnd/>
            <a:tailEnd/>
          </a:ln>
        </p:spPr>
        <p:txBody>
          <a:bodyPr vert="horz" wrap="square" lIns="121920" tIns="60960" rIns="121920" bIns="60960" numCol="1" rtlCol="0" anchor="t" anchorCtr="0" compatLnSpc="1">
            <a:prstTxWarp prst="textNoShape">
              <a:avLst/>
            </a:prstTxWarp>
          </a:bodyPr>
          <a:lstStyle/>
          <a:p>
            <a:pPr marL="0" marR="0" lvl="0" indent="0" algn="ctr" defTabSz="121914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black"/>
              </a:solidFill>
              <a:effectLst/>
              <a:uLnTx/>
              <a:uFillTx/>
              <a:latin typeface="Roboto"/>
            </a:endParaRPr>
          </a:p>
        </p:txBody>
      </p:sp>
      <p:sp>
        <p:nvSpPr>
          <p:cNvPr id="8" name="Oval 7">
            <a:extLst>
              <a:ext uri="{FF2B5EF4-FFF2-40B4-BE49-F238E27FC236}">
                <a16:creationId xmlns:a16="http://schemas.microsoft.com/office/drawing/2014/main" id="{22245DAD-73FC-1CFE-C4BB-D8B988BB6299}"/>
              </a:ext>
            </a:extLst>
          </p:cNvPr>
          <p:cNvSpPr/>
          <p:nvPr/>
        </p:nvSpPr>
        <p:spPr bwMode="auto">
          <a:xfrm>
            <a:off x="6449725" y="1682012"/>
            <a:ext cx="1257904" cy="1257904"/>
          </a:xfrm>
          <a:prstGeom prst="ellipse">
            <a:avLst/>
          </a:prstGeom>
          <a:solidFill>
            <a:sysClr val="window" lastClr="FFFFFF"/>
          </a:solidFill>
          <a:ln w="9525">
            <a:noFill/>
            <a:round/>
            <a:headEnd/>
            <a:tailEnd/>
          </a:ln>
          <a:effectLst>
            <a:outerShdw blurRad="50800" dist="38100" dir="2700000" algn="tl" rotWithShape="0">
              <a:prstClr val="black">
                <a:alpha val="23000"/>
              </a:prstClr>
            </a:outerShdw>
          </a:effectLst>
        </p:spPr>
        <p:txBody>
          <a:bodyPr vert="horz" wrap="square" lIns="121920" tIns="60960" rIns="121920" bIns="60960" numCol="1" rtlCol="0" anchor="t" anchorCtr="0" compatLnSpc="1">
            <a:prstTxWarp prst="textNoShape">
              <a:avLst/>
            </a:prstTxWarp>
          </a:bodyPr>
          <a:lstStyle/>
          <a:p>
            <a:pPr marL="0" marR="0" lvl="0" indent="0" algn="ctr" defTabSz="121914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black"/>
              </a:solidFill>
              <a:effectLst/>
              <a:uLnTx/>
              <a:uFillTx/>
              <a:latin typeface="Roboto"/>
            </a:endParaRPr>
          </a:p>
        </p:txBody>
      </p:sp>
      <p:sp>
        <p:nvSpPr>
          <p:cNvPr id="9" name="Oval 8">
            <a:extLst>
              <a:ext uri="{FF2B5EF4-FFF2-40B4-BE49-F238E27FC236}">
                <a16:creationId xmlns:a16="http://schemas.microsoft.com/office/drawing/2014/main" id="{A4E22E14-BA38-38CD-07C9-0F481FDF7194}"/>
              </a:ext>
            </a:extLst>
          </p:cNvPr>
          <p:cNvSpPr/>
          <p:nvPr/>
        </p:nvSpPr>
        <p:spPr bwMode="auto">
          <a:xfrm>
            <a:off x="6604553" y="1836841"/>
            <a:ext cx="948251" cy="948248"/>
          </a:xfrm>
          <a:prstGeom prst="ellipse">
            <a:avLst/>
          </a:prstGeom>
          <a:solidFill>
            <a:srgbClr val="34B2E4"/>
          </a:solidFill>
          <a:ln w="9525">
            <a:noFill/>
            <a:round/>
            <a:headEnd/>
            <a:tailEnd/>
          </a:ln>
          <a:effectLst>
            <a:innerShdw blurRad="114300">
              <a:prstClr val="black">
                <a:alpha val="22000"/>
              </a:prstClr>
            </a:innerShdw>
          </a:effectLst>
        </p:spPr>
        <p:txBody>
          <a:bodyPr vert="horz" wrap="square" lIns="121920" tIns="60960" rIns="121920" bIns="60960" numCol="1" rtlCol="0" anchor="t" anchorCtr="0" compatLnSpc="1">
            <a:prstTxWarp prst="textNoShape">
              <a:avLst/>
            </a:prstTxWarp>
          </a:bodyPr>
          <a:lstStyle/>
          <a:p>
            <a:pPr marL="0" marR="0" lvl="0" indent="0" algn="ctr" defTabSz="121914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prstClr val="black"/>
              </a:solidFill>
              <a:effectLst/>
              <a:uLnTx/>
              <a:uFillTx/>
              <a:latin typeface="Roboto"/>
            </a:endParaRPr>
          </a:p>
        </p:txBody>
      </p:sp>
      <p:sp>
        <p:nvSpPr>
          <p:cNvPr id="10" name="Rectangle 9">
            <a:extLst>
              <a:ext uri="{FF2B5EF4-FFF2-40B4-BE49-F238E27FC236}">
                <a16:creationId xmlns:a16="http://schemas.microsoft.com/office/drawing/2014/main" id="{184C9CA5-36DD-41BB-472F-C5332367276A}"/>
              </a:ext>
            </a:extLst>
          </p:cNvPr>
          <p:cNvSpPr/>
          <p:nvPr/>
        </p:nvSpPr>
        <p:spPr>
          <a:xfrm>
            <a:off x="7756004" y="1863526"/>
            <a:ext cx="1635268" cy="215444"/>
          </a:xfrm>
          <a:prstGeom prst="rect">
            <a:avLst/>
          </a:prstGeom>
        </p:spPr>
        <p:txBody>
          <a:bodyPr wrap="square" lIns="0" tIns="0" rIns="0" bIns="0" anchor="ctr">
            <a:spAutoFit/>
          </a:bodyPr>
          <a:lstStyle/>
          <a:p>
            <a:pPr defTabSz="1219140"/>
            <a:r>
              <a:rPr lang="en-US" sz="1400" b="1" dirty="0">
                <a:solidFill>
                  <a:prstClr val="white"/>
                </a:solidFill>
                <a:latin typeface="Roboto"/>
              </a:rPr>
              <a:t>Databases </a:t>
            </a:r>
          </a:p>
        </p:txBody>
      </p:sp>
      <p:sp>
        <p:nvSpPr>
          <p:cNvPr id="11" name="Rectangle 10">
            <a:extLst>
              <a:ext uri="{FF2B5EF4-FFF2-40B4-BE49-F238E27FC236}">
                <a16:creationId xmlns:a16="http://schemas.microsoft.com/office/drawing/2014/main" id="{56BE4950-628A-B0BD-2873-E39AE0C10733}"/>
              </a:ext>
            </a:extLst>
          </p:cNvPr>
          <p:cNvSpPr/>
          <p:nvPr/>
        </p:nvSpPr>
        <p:spPr>
          <a:xfrm>
            <a:off x="7889901" y="2325669"/>
            <a:ext cx="3217351" cy="2612703"/>
          </a:xfrm>
          <a:prstGeom prst="rect">
            <a:avLst/>
          </a:prstGeom>
        </p:spPr>
        <p:txBody>
          <a:bodyPr wrap="square" lIns="0" tIns="0" rIns="0" bIns="0" anchor="ctr">
            <a:spAutoFit/>
          </a:bodyPr>
          <a:lstStyle/>
          <a:p>
            <a:r>
              <a:rPr lang="en-US" sz="1400" dirty="0"/>
              <a:t>Skill Development: Professionals should focus on PostgreSQL, MongoDB, and Redis for future demand.</a:t>
            </a:r>
          </a:p>
          <a:p>
            <a:endParaRPr lang="en-US" sz="1400" dirty="0"/>
          </a:p>
          <a:p>
            <a:r>
              <a:rPr lang="en-US" sz="1400" dirty="0"/>
              <a:t>Training Focus: Educational programs should emphasize these databases alongside MySQL and Elasticsearch.</a:t>
            </a:r>
          </a:p>
          <a:p>
            <a:endParaRPr lang="en-US" sz="1400" dirty="0"/>
          </a:p>
          <a:p>
            <a:r>
              <a:rPr lang="en-US" sz="1400" dirty="0"/>
              <a:t>Company Resources: Businesses might prioritize PostgreSQL, MongoDB, and Redis in their infrastructure.</a:t>
            </a:r>
          </a:p>
          <a:p>
            <a:pPr defTabSz="1219140">
              <a:lnSpc>
                <a:spcPct val="130000"/>
              </a:lnSpc>
            </a:pPr>
            <a:endParaRPr lang="en-US" sz="1333" dirty="0">
              <a:solidFill>
                <a:prstClr val="black">
                  <a:lumMod val="75000"/>
                  <a:lumOff val="25000"/>
                </a:prstClr>
              </a:solidFill>
              <a:latin typeface="Roboto (Body)"/>
            </a:endParaRPr>
          </a:p>
        </p:txBody>
      </p:sp>
      <p:sp>
        <p:nvSpPr>
          <p:cNvPr id="19" name="Title 1">
            <a:extLst>
              <a:ext uri="{FF2B5EF4-FFF2-40B4-BE49-F238E27FC236}">
                <a16:creationId xmlns:a16="http://schemas.microsoft.com/office/drawing/2014/main" id="{D74D4BE5-58B8-6789-9245-7D55AF3C807C}"/>
              </a:ext>
            </a:extLst>
          </p:cNvPr>
          <p:cNvSpPr txBox="1">
            <a:spLocks/>
          </p:cNvSpPr>
          <p:nvPr/>
        </p:nvSpPr>
        <p:spPr>
          <a:xfrm>
            <a:off x="7083503" y="4813293"/>
            <a:ext cx="4470401" cy="1158498"/>
          </a:xfrm>
          <a:prstGeom prst="rect">
            <a:avLst/>
          </a:prstGeom>
          <a:noFill/>
        </p:spPr>
        <p:txBody>
          <a:bodyPr vert="horz" lIns="91440" tIns="45720" rIns="91440" bIns="45720" rtlCol="0" anchor="ctr" anchorCtr="0">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2000" dirty="0"/>
              <a:t>Which databases will be the most prominent in the future?</a:t>
            </a:r>
          </a:p>
        </p:txBody>
      </p:sp>
      <p:sp>
        <p:nvSpPr>
          <p:cNvPr id="20" name="TextBox 19">
            <a:extLst>
              <a:ext uri="{FF2B5EF4-FFF2-40B4-BE49-F238E27FC236}">
                <a16:creationId xmlns:a16="http://schemas.microsoft.com/office/drawing/2014/main" id="{FBE9BE99-2E5E-FDE9-AAA3-0EE814DE099C}"/>
              </a:ext>
            </a:extLst>
          </p:cNvPr>
          <p:cNvSpPr txBox="1"/>
          <p:nvPr/>
        </p:nvSpPr>
        <p:spPr>
          <a:xfrm>
            <a:off x="9920747" y="6535943"/>
            <a:ext cx="2359739" cy="307777"/>
          </a:xfrm>
          <a:prstGeom prst="rect">
            <a:avLst/>
          </a:prstGeom>
          <a:noFill/>
        </p:spPr>
        <p:txBody>
          <a:bodyPr wrap="square" rtlCol="0">
            <a:spAutoFit/>
          </a:bodyPr>
          <a:lstStyle/>
          <a:p>
            <a:r>
              <a:rPr lang="de-DE" sz="1400" dirty="0"/>
              <a:t>*Icons </a:t>
            </a:r>
            <a:r>
              <a:rPr lang="de-DE" sz="1400" dirty="0" err="1"/>
              <a:t>used</a:t>
            </a:r>
            <a:r>
              <a:rPr lang="de-DE" sz="1400" dirty="0"/>
              <a:t> </a:t>
            </a:r>
            <a:r>
              <a:rPr lang="de-DE" sz="1400" dirty="0" err="1"/>
              <a:t>from</a:t>
            </a:r>
            <a:r>
              <a:rPr lang="de-DE" sz="1400" dirty="0"/>
              <a:t> icons8.de</a:t>
            </a:r>
            <a:endParaRPr lang="en-US" sz="1400" dirty="0"/>
          </a:p>
        </p:txBody>
      </p:sp>
      <p:pic>
        <p:nvPicPr>
          <p:cNvPr id="22" name="Picture 21" descr="A black background with a black square&#10;&#10;Description automatically generated with medium confidence">
            <a:extLst>
              <a:ext uri="{FF2B5EF4-FFF2-40B4-BE49-F238E27FC236}">
                <a16:creationId xmlns:a16="http://schemas.microsoft.com/office/drawing/2014/main" id="{F4814206-E1A9-C2BD-FC27-B7B21CBEDA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3849" y="2022276"/>
            <a:ext cx="592016" cy="592016"/>
          </a:xfrm>
          <a:prstGeom prst="rect">
            <a:avLst/>
          </a:prstGeom>
        </p:spPr>
      </p:pic>
    </p:spTree>
    <p:extLst>
      <p:ext uri="{BB962C8B-B14F-4D97-AF65-F5344CB8AC3E}">
        <p14:creationId xmlns:p14="http://schemas.microsoft.com/office/powerpoint/2010/main" val="32148900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905D4A-FDAE-AB2B-0E9C-F37FCF3A4F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F33E6B-911F-4813-B31D-8053DC8AD019}"/>
              </a:ext>
            </a:extLst>
          </p:cNvPr>
          <p:cNvSpPr>
            <a:spLocks noGrp="1"/>
          </p:cNvSpPr>
          <p:nvPr>
            <p:ph type="title"/>
          </p:nvPr>
        </p:nvSpPr>
        <p:spPr>
          <a:xfrm>
            <a:off x="838200" y="266219"/>
            <a:ext cx="10389243" cy="1424470"/>
          </a:xfrm>
          <a:noFill/>
        </p:spPr>
        <p:txBody>
          <a:bodyPr anchor="ctr">
            <a:noAutofit/>
          </a:bodyPr>
          <a:lstStyle/>
          <a:p>
            <a:r>
              <a:rPr lang="en-US" sz="3200" dirty="0"/>
              <a:t>Discussion – Country Origin and </a:t>
            </a:r>
            <a:r>
              <a:rPr lang="en-US" sz="3200" dirty="0" err="1"/>
              <a:t>Backround</a:t>
            </a:r>
            <a:endParaRPr lang="en-US" sz="3200" dirty="0"/>
          </a:p>
        </p:txBody>
      </p:sp>
      <p:sp>
        <p:nvSpPr>
          <p:cNvPr id="93" name="Freeform 16">
            <a:extLst>
              <a:ext uri="{FF2B5EF4-FFF2-40B4-BE49-F238E27FC236}">
                <a16:creationId xmlns:a16="http://schemas.microsoft.com/office/drawing/2014/main" id="{9BA8AF75-09C7-5933-AFEF-87343D7FCBA4}"/>
              </a:ext>
            </a:extLst>
          </p:cNvPr>
          <p:cNvSpPr/>
          <p:nvPr/>
        </p:nvSpPr>
        <p:spPr bwMode="auto">
          <a:xfrm>
            <a:off x="909597" y="3616134"/>
            <a:ext cx="4470401" cy="1362861"/>
          </a:xfrm>
          <a:custGeom>
            <a:avLst/>
            <a:gdLst>
              <a:gd name="connsiteX0" fmla="*/ 0 w 3352801"/>
              <a:gd name="connsiteY0" fmla="*/ 0 h 646416"/>
              <a:gd name="connsiteX1" fmla="*/ 3039322 w 3352801"/>
              <a:gd name="connsiteY1" fmla="*/ 0 h 646416"/>
              <a:gd name="connsiteX2" fmla="*/ 3352801 w 3352801"/>
              <a:gd name="connsiteY2" fmla="*/ 313480 h 646416"/>
              <a:gd name="connsiteX3" fmla="*/ 3352801 w 3352801"/>
              <a:gd name="connsiteY3" fmla="*/ 332937 h 646416"/>
              <a:gd name="connsiteX4" fmla="*/ 3039322 w 3352801"/>
              <a:gd name="connsiteY4" fmla="*/ 646416 h 646416"/>
              <a:gd name="connsiteX5" fmla="*/ 0 w 3352801"/>
              <a:gd name="connsiteY5" fmla="*/ 646416 h 646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52801" h="646416">
                <a:moveTo>
                  <a:pt x="0" y="0"/>
                </a:moveTo>
                <a:lnTo>
                  <a:pt x="3039322" y="0"/>
                </a:lnTo>
                <a:cubicBezTo>
                  <a:pt x="3212452" y="0"/>
                  <a:pt x="3352801" y="140349"/>
                  <a:pt x="3352801" y="313480"/>
                </a:cubicBezTo>
                <a:lnTo>
                  <a:pt x="3352801" y="332937"/>
                </a:lnTo>
                <a:cubicBezTo>
                  <a:pt x="3352801" y="506067"/>
                  <a:pt x="3212452" y="646416"/>
                  <a:pt x="3039322" y="646416"/>
                </a:cubicBezTo>
                <a:lnTo>
                  <a:pt x="0" y="646416"/>
                </a:lnTo>
                <a:close/>
              </a:path>
            </a:pathLst>
          </a:custGeom>
          <a:gradFill flip="none" rotWithShape="1">
            <a:gsLst>
              <a:gs pos="0">
                <a:sysClr val="window" lastClr="FFFFFF">
                  <a:lumMod val="95000"/>
                </a:sysClr>
              </a:gs>
              <a:gs pos="100000">
                <a:sysClr val="window" lastClr="FFFFFF"/>
              </a:gs>
            </a:gsLst>
            <a:lin ang="16200000" scaled="1"/>
            <a:tileRect/>
          </a:gradFill>
          <a:ln w="9525">
            <a:noFill/>
            <a:round/>
            <a:headEnd/>
            <a:tailEnd/>
          </a:ln>
          <a:effectLst>
            <a:outerShdw blurRad="76200" dist="38100" dir="2700000" algn="tl" rotWithShape="0">
              <a:prstClr val="black">
                <a:alpha val="13000"/>
              </a:prstClr>
            </a:outerShdw>
          </a:effectLst>
        </p:spPr>
        <p:txBody>
          <a:bodyPr vert="horz" wrap="square" lIns="121920" tIns="60960" rIns="121920" bIns="60960" numCol="1" rtlCol="0" anchor="t" anchorCtr="0" compatLnSpc="1">
            <a:prstTxWarp prst="textNoShape">
              <a:avLst/>
            </a:prstTxWarp>
          </a:bodyPr>
          <a:lstStyle/>
          <a:p>
            <a:pPr marL="0" marR="0" lvl="0" indent="0" algn="ctr" defTabSz="121914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black"/>
              </a:solidFill>
              <a:effectLst/>
              <a:uLnTx/>
              <a:uFillTx/>
              <a:latin typeface="Roboto"/>
            </a:endParaRPr>
          </a:p>
        </p:txBody>
      </p:sp>
      <p:sp>
        <p:nvSpPr>
          <p:cNvPr id="94" name="Freeform 15">
            <a:extLst>
              <a:ext uri="{FF2B5EF4-FFF2-40B4-BE49-F238E27FC236}">
                <a16:creationId xmlns:a16="http://schemas.microsoft.com/office/drawing/2014/main" id="{A577C3F8-2513-F6CE-150E-A22AECD6C12C}"/>
              </a:ext>
            </a:extLst>
          </p:cNvPr>
          <p:cNvSpPr/>
          <p:nvPr/>
        </p:nvSpPr>
        <p:spPr bwMode="auto">
          <a:xfrm>
            <a:off x="752197" y="3430414"/>
            <a:ext cx="3102516" cy="378592"/>
          </a:xfrm>
          <a:custGeom>
            <a:avLst/>
            <a:gdLst>
              <a:gd name="connsiteX0" fmla="*/ 0 w 1785988"/>
              <a:gd name="connsiteY0" fmla="*/ 0 h 251024"/>
              <a:gd name="connsiteX1" fmla="*/ 1664254 w 1785988"/>
              <a:gd name="connsiteY1" fmla="*/ 0 h 251024"/>
              <a:gd name="connsiteX2" fmla="*/ 1785988 w 1785988"/>
              <a:gd name="connsiteY2" fmla="*/ 121734 h 251024"/>
              <a:gd name="connsiteX3" fmla="*/ 1785988 w 1785988"/>
              <a:gd name="connsiteY3" fmla="*/ 129290 h 251024"/>
              <a:gd name="connsiteX4" fmla="*/ 1664254 w 1785988"/>
              <a:gd name="connsiteY4" fmla="*/ 251024 h 251024"/>
              <a:gd name="connsiteX5" fmla="*/ 0 w 1785988"/>
              <a:gd name="connsiteY5" fmla="*/ 251024 h 251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85988" h="251024">
                <a:moveTo>
                  <a:pt x="0" y="0"/>
                </a:moveTo>
                <a:lnTo>
                  <a:pt x="1664254" y="0"/>
                </a:lnTo>
                <a:cubicBezTo>
                  <a:pt x="1731486" y="0"/>
                  <a:pt x="1785988" y="54502"/>
                  <a:pt x="1785988" y="121734"/>
                </a:cubicBezTo>
                <a:lnTo>
                  <a:pt x="1785988" y="129290"/>
                </a:lnTo>
                <a:cubicBezTo>
                  <a:pt x="1785988" y="196522"/>
                  <a:pt x="1731486" y="251024"/>
                  <a:pt x="1664254" y="251024"/>
                </a:cubicBezTo>
                <a:lnTo>
                  <a:pt x="0" y="251024"/>
                </a:lnTo>
                <a:close/>
              </a:path>
            </a:pathLst>
          </a:custGeom>
          <a:solidFill>
            <a:schemeClr val="accent6">
              <a:lumMod val="50000"/>
              <a:lumOff val="50000"/>
            </a:schemeClr>
          </a:solidFill>
          <a:ln w="9525">
            <a:noFill/>
            <a:round/>
            <a:headEnd/>
            <a:tailEnd/>
          </a:ln>
        </p:spPr>
        <p:txBody>
          <a:bodyPr vert="horz" wrap="square" lIns="121920" tIns="60960" rIns="121920" bIns="60960" numCol="1" rtlCol="0" anchor="t" anchorCtr="0" compatLnSpc="1">
            <a:prstTxWarp prst="textNoShape">
              <a:avLst/>
            </a:prstTxWarp>
          </a:bodyPr>
          <a:lstStyle/>
          <a:p>
            <a:pPr marL="0" marR="0" lvl="0" indent="0" algn="ctr" defTabSz="121914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black"/>
              </a:solidFill>
              <a:effectLst/>
              <a:uLnTx/>
              <a:uFillTx/>
              <a:latin typeface="Roboto"/>
            </a:endParaRPr>
          </a:p>
        </p:txBody>
      </p:sp>
      <p:sp>
        <p:nvSpPr>
          <p:cNvPr id="95" name="Oval 94">
            <a:extLst>
              <a:ext uri="{FF2B5EF4-FFF2-40B4-BE49-F238E27FC236}">
                <a16:creationId xmlns:a16="http://schemas.microsoft.com/office/drawing/2014/main" id="{24570BE6-F915-A79F-8523-59D344233B20}"/>
              </a:ext>
            </a:extLst>
          </p:cNvPr>
          <p:cNvSpPr/>
          <p:nvPr/>
        </p:nvSpPr>
        <p:spPr bwMode="auto">
          <a:xfrm>
            <a:off x="299997" y="3336240"/>
            <a:ext cx="1257904" cy="1257904"/>
          </a:xfrm>
          <a:prstGeom prst="ellipse">
            <a:avLst/>
          </a:prstGeom>
          <a:solidFill>
            <a:sysClr val="window" lastClr="FFFFFF"/>
          </a:solidFill>
          <a:ln w="9525">
            <a:noFill/>
            <a:round/>
            <a:headEnd/>
            <a:tailEnd/>
          </a:ln>
          <a:effectLst>
            <a:outerShdw blurRad="50800" dist="38100" dir="2700000" algn="tl" rotWithShape="0">
              <a:prstClr val="black">
                <a:alpha val="23000"/>
              </a:prstClr>
            </a:outerShdw>
          </a:effectLst>
        </p:spPr>
        <p:txBody>
          <a:bodyPr vert="horz" wrap="square" lIns="121920" tIns="60960" rIns="121920" bIns="60960" numCol="1" rtlCol="0" anchor="t" anchorCtr="0" compatLnSpc="1">
            <a:prstTxWarp prst="textNoShape">
              <a:avLst/>
            </a:prstTxWarp>
          </a:bodyPr>
          <a:lstStyle/>
          <a:p>
            <a:pPr marL="0" marR="0" lvl="0" indent="0" algn="ctr" defTabSz="121914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black"/>
              </a:solidFill>
              <a:effectLst/>
              <a:uLnTx/>
              <a:uFillTx/>
              <a:latin typeface="Roboto"/>
            </a:endParaRPr>
          </a:p>
        </p:txBody>
      </p:sp>
      <p:sp>
        <p:nvSpPr>
          <p:cNvPr id="96" name="Oval 95">
            <a:extLst>
              <a:ext uri="{FF2B5EF4-FFF2-40B4-BE49-F238E27FC236}">
                <a16:creationId xmlns:a16="http://schemas.microsoft.com/office/drawing/2014/main" id="{22160661-8537-7BF6-8F6F-5876F6E61380}"/>
              </a:ext>
            </a:extLst>
          </p:cNvPr>
          <p:cNvSpPr/>
          <p:nvPr/>
        </p:nvSpPr>
        <p:spPr bwMode="auto">
          <a:xfrm>
            <a:off x="454825" y="3491069"/>
            <a:ext cx="948251" cy="948248"/>
          </a:xfrm>
          <a:prstGeom prst="ellipse">
            <a:avLst/>
          </a:prstGeom>
          <a:solidFill>
            <a:schemeClr val="accent6">
              <a:lumMod val="50000"/>
              <a:lumOff val="50000"/>
            </a:schemeClr>
          </a:solidFill>
          <a:ln w="9525">
            <a:noFill/>
            <a:round/>
            <a:headEnd/>
            <a:tailEnd/>
          </a:ln>
          <a:effectLst>
            <a:innerShdw blurRad="114300">
              <a:prstClr val="black">
                <a:alpha val="22000"/>
              </a:prstClr>
            </a:innerShdw>
          </a:effectLst>
        </p:spPr>
        <p:txBody>
          <a:bodyPr vert="horz" wrap="square" lIns="121920" tIns="60960" rIns="121920" bIns="60960" numCol="1" rtlCol="0" anchor="t" anchorCtr="0" compatLnSpc="1">
            <a:prstTxWarp prst="textNoShape">
              <a:avLst/>
            </a:prstTxWarp>
          </a:bodyPr>
          <a:lstStyle/>
          <a:p>
            <a:pPr marL="0" marR="0" lvl="0" indent="0" algn="ctr" defTabSz="121914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black"/>
              </a:solidFill>
              <a:effectLst/>
              <a:uLnTx/>
              <a:uFillTx/>
              <a:latin typeface="Roboto"/>
            </a:endParaRPr>
          </a:p>
        </p:txBody>
      </p:sp>
      <p:sp>
        <p:nvSpPr>
          <p:cNvPr id="97" name="Rectangle 96">
            <a:extLst>
              <a:ext uri="{FF2B5EF4-FFF2-40B4-BE49-F238E27FC236}">
                <a16:creationId xmlns:a16="http://schemas.microsoft.com/office/drawing/2014/main" id="{FFBF8F3F-42D7-9F5E-1BE0-B45584035DC8}"/>
              </a:ext>
            </a:extLst>
          </p:cNvPr>
          <p:cNvSpPr/>
          <p:nvPr/>
        </p:nvSpPr>
        <p:spPr>
          <a:xfrm>
            <a:off x="1606276" y="3517754"/>
            <a:ext cx="2091036" cy="215444"/>
          </a:xfrm>
          <a:prstGeom prst="rect">
            <a:avLst/>
          </a:prstGeom>
        </p:spPr>
        <p:txBody>
          <a:bodyPr wrap="square" lIns="0" tIns="0" rIns="0" bIns="0" anchor="ctr">
            <a:spAutoFit/>
          </a:bodyPr>
          <a:lstStyle/>
          <a:p>
            <a:pPr defTabSz="1219140"/>
            <a:r>
              <a:rPr lang="en-US" sz="1400" b="1" dirty="0">
                <a:solidFill>
                  <a:prstClr val="white"/>
                </a:solidFill>
                <a:latin typeface="Roboto"/>
              </a:rPr>
              <a:t>Gender &amp; Age</a:t>
            </a:r>
          </a:p>
        </p:txBody>
      </p:sp>
      <p:sp>
        <p:nvSpPr>
          <p:cNvPr id="98" name="Rectangle 97">
            <a:extLst>
              <a:ext uri="{FF2B5EF4-FFF2-40B4-BE49-F238E27FC236}">
                <a16:creationId xmlns:a16="http://schemas.microsoft.com/office/drawing/2014/main" id="{76AAA8F0-DD35-D8ED-E581-FD7932ADD4A4}"/>
              </a:ext>
            </a:extLst>
          </p:cNvPr>
          <p:cNvSpPr/>
          <p:nvPr/>
        </p:nvSpPr>
        <p:spPr>
          <a:xfrm>
            <a:off x="1696432" y="3951727"/>
            <a:ext cx="3217351" cy="1077218"/>
          </a:xfrm>
          <a:prstGeom prst="rect">
            <a:avLst/>
          </a:prstGeom>
        </p:spPr>
        <p:txBody>
          <a:bodyPr wrap="square" lIns="0" tIns="0" rIns="0" bIns="0" anchor="ctr">
            <a:spAutoFit/>
          </a:bodyPr>
          <a:lstStyle/>
          <a:p>
            <a:r>
              <a:rPr lang="en-US" sz="1400" dirty="0"/>
              <a:t>92% of the surveyed participants are male.</a:t>
            </a:r>
          </a:p>
          <a:p>
            <a:endParaRPr lang="en-US" sz="1400" dirty="0"/>
          </a:p>
          <a:p>
            <a:r>
              <a:rPr lang="en-US" sz="1400" dirty="0"/>
              <a:t>Most of the surveyed participants are between 23 and 35 years old.</a:t>
            </a:r>
          </a:p>
          <a:p>
            <a:endParaRPr lang="en-US" sz="1400" dirty="0"/>
          </a:p>
        </p:txBody>
      </p:sp>
      <p:sp>
        <p:nvSpPr>
          <p:cNvPr id="6" name="Freeform 61">
            <a:extLst>
              <a:ext uri="{FF2B5EF4-FFF2-40B4-BE49-F238E27FC236}">
                <a16:creationId xmlns:a16="http://schemas.microsoft.com/office/drawing/2014/main" id="{0E0B1A3A-25F4-F65C-A82E-A17866BA0604}"/>
              </a:ext>
            </a:extLst>
          </p:cNvPr>
          <p:cNvSpPr/>
          <p:nvPr/>
        </p:nvSpPr>
        <p:spPr bwMode="auto">
          <a:xfrm>
            <a:off x="909597" y="5322066"/>
            <a:ext cx="4470401" cy="1233423"/>
          </a:xfrm>
          <a:custGeom>
            <a:avLst/>
            <a:gdLst>
              <a:gd name="connsiteX0" fmla="*/ 0 w 3352801"/>
              <a:gd name="connsiteY0" fmla="*/ 0 h 646416"/>
              <a:gd name="connsiteX1" fmla="*/ 3039322 w 3352801"/>
              <a:gd name="connsiteY1" fmla="*/ 0 h 646416"/>
              <a:gd name="connsiteX2" fmla="*/ 3352801 w 3352801"/>
              <a:gd name="connsiteY2" fmla="*/ 313480 h 646416"/>
              <a:gd name="connsiteX3" fmla="*/ 3352801 w 3352801"/>
              <a:gd name="connsiteY3" fmla="*/ 332937 h 646416"/>
              <a:gd name="connsiteX4" fmla="*/ 3039322 w 3352801"/>
              <a:gd name="connsiteY4" fmla="*/ 646416 h 646416"/>
              <a:gd name="connsiteX5" fmla="*/ 0 w 3352801"/>
              <a:gd name="connsiteY5" fmla="*/ 646416 h 646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52801" h="646416">
                <a:moveTo>
                  <a:pt x="0" y="0"/>
                </a:moveTo>
                <a:lnTo>
                  <a:pt x="3039322" y="0"/>
                </a:lnTo>
                <a:cubicBezTo>
                  <a:pt x="3212452" y="0"/>
                  <a:pt x="3352801" y="140349"/>
                  <a:pt x="3352801" y="313480"/>
                </a:cubicBezTo>
                <a:lnTo>
                  <a:pt x="3352801" y="332937"/>
                </a:lnTo>
                <a:cubicBezTo>
                  <a:pt x="3352801" y="506067"/>
                  <a:pt x="3212452" y="646416"/>
                  <a:pt x="3039322" y="646416"/>
                </a:cubicBezTo>
                <a:lnTo>
                  <a:pt x="0" y="646416"/>
                </a:lnTo>
                <a:close/>
              </a:path>
            </a:pathLst>
          </a:custGeom>
          <a:gradFill flip="none" rotWithShape="1">
            <a:gsLst>
              <a:gs pos="0">
                <a:sysClr val="window" lastClr="FFFFFF">
                  <a:lumMod val="95000"/>
                </a:sysClr>
              </a:gs>
              <a:gs pos="100000">
                <a:sysClr val="window" lastClr="FFFFFF"/>
              </a:gs>
            </a:gsLst>
            <a:lin ang="16200000" scaled="1"/>
            <a:tileRect/>
          </a:gradFill>
          <a:ln w="9525">
            <a:noFill/>
            <a:round/>
            <a:headEnd/>
            <a:tailEnd/>
          </a:ln>
          <a:effectLst>
            <a:outerShdw blurRad="76200" dist="38100" dir="2700000" algn="tl" rotWithShape="0">
              <a:prstClr val="black">
                <a:alpha val="13000"/>
              </a:prstClr>
            </a:outerShdw>
          </a:effectLst>
        </p:spPr>
        <p:txBody>
          <a:bodyPr vert="horz" wrap="square" lIns="121920" tIns="60960" rIns="121920" bIns="60960" numCol="1" rtlCol="0" anchor="t" anchorCtr="0" compatLnSpc="1">
            <a:prstTxWarp prst="textNoShape">
              <a:avLst/>
            </a:prstTxWarp>
          </a:bodyPr>
          <a:lstStyle/>
          <a:p>
            <a:pPr marL="0" marR="0" lvl="0" indent="0" algn="ctr" defTabSz="121914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black"/>
              </a:solidFill>
              <a:effectLst/>
              <a:uLnTx/>
              <a:uFillTx/>
              <a:latin typeface="Roboto"/>
            </a:endParaRPr>
          </a:p>
        </p:txBody>
      </p:sp>
      <p:sp>
        <p:nvSpPr>
          <p:cNvPr id="7" name="Freeform 62">
            <a:extLst>
              <a:ext uri="{FF2B5EF4-FFF2-40B4-BE49-F238E27FC236}">
                <a16:creationId xmlns:a16="http://schemas.microsoft.com/office/drawing/2014/main" id="{9EDBF369-C7DD-2484-D64B-F0135103F2B4}"/>
              </a:ext>
            </a:extLst>
          </p:cNvPr>
          <p:cNvSpPr/>
          <p:nvPr/>
        </p:nvSpPr>
        <p:spPr bwMode="auto">
          <a:xfrm>
            <a:off x="1112796" y="5158291"/>
            <a:ext cx="2381317" cy="334699"/>
          </a:xfrm>
          <a:custGeom>
            <a:avLst/>
            <a:gdLst>
              <a:gd name="connsiteX0" fmla="*/ 0 w 1785988"/>
              <a:gd name="connsiteY0" fmla="*/ 0 h 251024"/>
              <a:gd name="connsiteX1" fmla="*/ 1664254 w 1785988"/>
              <a:gd name="connsiteY1" fmla="*/ 0 h 251024"/>
              <a:gd name="connsiteX2" fmla="*/ 1785988 w 1785988"/>
              <a:gd name="connsiteY2" fmla="*/ 121734 h 251024"/>
              <a:gd name="connsiteX3" fmla="*/ 1785988 w 1785988"/>
              <a:gd name="connsiteY3" fmla="*/ 129290 h 251024"/>
              <a:gd name="connsiteX4" fmla="*/ 1664254 w 1785988"/>
              <a:gd name="connsiteY4" fmla="*/ 251024 h 251024"/>
              <a:gd name="connsiteX5" fmla="*/ 0 w 1785988"/>
              <a:gd name="connsiteY5" fmla="*/ 251024 h 251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85988" h="251024">
                <a:moveTo>
                  <a:pt x="0" y="0"/>
                </a:moveTo>
                <a:lnTo>
                  <a:pt x="1664254" y="0"/>
                </a:lnTo>
                <a:cubicBezTo>
                  <a:pt x="1731486" y="0"/>
                  <a:pt x="1785988" y="54502"/>
                  <a:pt x="1785988" y="121734"/>
                </a:cubicBezTo>
                <a:lnTo>
                  <a:pt x="1785988" y="129290"/>
                </a:lnTo>
                <a:cubicBezTo>
                  <a:pt x="1785988" y="196522"/>
                  <a:pt x="1731486" y="251024"/>
                  <a:pt x="1664254" y="251024"/>
                </a:cubicBezTo>
                <a:lnTo>
                  <a:pt x="0" y="251024"/>
                </a:lnTo>
                <a:close/>
              </a:path>
            </a:pathLst>
          </a:custGeom>
          <a:solidFill>
            <a:srgbClr val="0070C0"/>
          </a:solidFill>
          <a:ln w="9525">
            <a:noFill/>
            <a:round/>
            <a:headEnd/>
            <a:tailEnd/>
          </a:ln>
        </p:spPr>
        <p:txBody>
          <a:bodyPr vert="horz" wrap="square" lIns="121920" tIns="60960" rIns="121920" bIns="60960" numCol="1" rtlCol="0" anchor="t" anchorCtr="0" compatLnSpc="1">
            <a:prstTxWarp prst="textNoShape">
              <a:avLst/>
            </a:prstTxWarp>
          </a:bodyPr>
          <a:lstStyle/>
          <a:p>
            <a:pPr marL="0" marR="0" lvl="0" indent="0" algn="ctr" defTabSz="121914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black"/>
              </a:solidFill>
              <a:effectLst/>
              <a:uLnTx/>
              <a:uFillTx/>
              <a:latin typeface="Roboto"/>
            </a:endParaRPr>
          </a:p>
        </p:txBody>
      </p:sp>
      <p:sp>
        <p:nvSpPr>
          <p:cNvPr id="8" name="Oval 7">
            <a:extLst>
              <a:ext uri="{FF2B5EF4-FFF2-40B4-BE49-F238E27FC236}">
                <a16:creationId xmlns:a16="http://schemas.microsoft.com/office/drawing/2014/main" id="{B8C3D01F-0566-CED0-58BD-C2E0D8EC0060}"/>
              </a:ext>
            </a:extLst>
          </p:cNvPr>
          <p:cNvSpPr/>
          <p:nvPr/>
        </p:nvSpPr>
        <p:spPr bwMode="auto">
          <a:xfrm>
            <a:off x="299997" y="5042171"/>
            <a:ext cx="1257904" cy="1257904"/>
          </a:xfrm>
          <a:prstGeom prst="ellipse">
            <a:avLst/>
          </a:prstGeom>
          <a:solidFill>
            <a:sysClr val="window" lastClr="FFFFFF"/>
          </a:solidFill>
          <a:ln w="9525">
            <a:noFill/>
            <a:round/>
            <a:headEnd/>
            <a:tailEnd/>
          </a:ln>
          <a:effectLst>
            <a:outerShdw blurRad="50800" dist="38100" dir="2700000" algn="tl" rotWithShape="0">
              <a:prstClr val="black">
                <a:alpha val="23000"/>
              </a:prstClr>
            </a:outerShdw>
          </a:effectLst>
        </p:spPr>
        <p:txBody>
          <a:bodyPr vert="horz" wrap="square" lIns="121920" tIns="60960" rIns="121920" bIns="60960" numCol="1" rtlCol="0" anchor="t" anchorCtr="0" compatLnSpc="1">
            <a:prstTxWarp prst="textNoShape">
              <a:avLst/>
            </a:prstTxWarp>
          </a:bodyPr>
          <a:lstStyle/>
          <a:p>
            <a:pPr marL="0" marR="0" lvl="0" indent="0" algn="ctr" defTabSz="121914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black"/>
              </a:solidFill>
              <a:effectLst/>
              <a:uLnTx/>
              <a:uFillTx/>
              <a:latin typeface="Roboto"/>
            </a:endParaRPr>
          </a:p>
        </p:txBody>
      </p:sp>
      <p:sp>
        <p:nvSpPr>
          <p:cNvPr id="9" name="Oval 8">
            <a:extLst>
              <a:ext uri="{FF2B5EF4-FFF2-40B4-BE49-F238E27FC236}">
                <a16:creationId xmlns:a16="http://schemas.microsoft.com/office/drawing/2014/main" id="{3228864D-6A40-5589-E778-BE7CDE9FDBE4}"/>
              </a:ext>
            </a:extLst>
          </p:cNvPr>
          <p:cNvSpPr/>
          <p:nvPr/>
        </p:nvSpPr>
        <p:spPr bwMode="auto">
          <a:xfrm>
            <a:off x="454825" y="5197000"/>
            <a:ext cx="948251" cy="948248"/>
          </a:xfrm>
          <a:prstGeom prst="ellipse">
            <a:avLst/>
          </a:prstGeom>
          <a:solidFill>
            <a:srgbClr val="0070C0"/>
          </a:solidFill>
          <a:ln w="9525">
            <a:noFill/>
            <a:round/>
            <a:headEnd/>
            <a:tailEnd/>
          </a:ln>
          <a:effectLst>
            <a:innerShdw blurRad="114300">
              <a:prstClr val="black">
                <a:alpha val="22000"/>
              </a:prstClr>
            </a:innerShdw>
          </a:effectLst>
        </p:spPr>
        <p:txBody>
          <a:bodyPr vert="horz" wrap="square" lIns="121920" tIns="60960" rIns="121920" bIns="60960" numCol="1" rtlCol="0" anchor="t" anchorCtr="0" compatLnSpc="1">
            <a:prstTxWarp prst="textNoShape">
              <a:avLst/>
            </a:prstTxWarp>
          </a:bodyPr>
          <a:lstStyle/>
          <a:p>
            <a:pPr marL="0" marR="0" lvl="0" indent="0" algn="ctr" defTabSz="121914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black"/>
              </a:solidFill>
              <a:effectLst/>
              <a:uLnTx/>
              <a:uFillTx/>
              <a:latin typeface="Roboto"/>
            </a:endParaRPr>
          </a:p>
        </p:txBody>
      </p:sp>
      <p:sp>
        <p:nvSpPr>
          <p:cNvPr id="10" name="Rectangle 9">
            <a:extLst>
              <a:ext uri="{FF2B5EF4-FFF2-40B4-BE49-F238E27FC236}">
                <a16:creationId xmlns:a16="http://schemas.microsoft.com/office/drawing/2014/main" id="{6F4A63D7-13D8-14F1-C36C-3595E1859B68}"/>
              </a:ext>
            </a:extLst>
          </p:cNvPr>
          <p:cNvSpPr/>
          <p:nvPr/>
        </p:nvSpPr>
        <p:spPr>
          <a:xfrm>
            <a:off x="1606276" y="5223685"/>
            <a:ext cx="1635268" cy="215444"/>
          </a:xfrm>
          <a:prstGeom prst="rect">
            <a:avLst/>
          </a:prstGeom>
        </p:spPr>
        <p:txBody>
          <a:bodyPr wrap="square" lIns="0" tIns="0" rIns="0" bIns="0" anchor="ctr">
            <a:spAutoFit/>
          </a:bodyPr>
          <a:lstStyle/>
          <a:p>
            <a:pPr defTabSz="1219140"/>
            <a:r>
              <a:rPr lang="en-US" sz="1400" b="1" dirty="0">
                <a:solidFill>
                  <a:prstClr val="white"/>
                </a:solidFill>
                <a:latin typeface="Roboto"/>
              </a:rPr>
              <a:t>Education </a:t>
            </a:r>
          </a:p>
        </p:txBody>
      </p:sp>
      <p:sp>
        <p:nvSpPr>
          <p:cNvPr id="11" name="Rectangle 10">
            <a:extLst>
              <a:ext uri="{FF2B5EF4-FFF2-40B4-BE49-F238E27FC236}">
                <a16:creationId xmlns:a16="http://schemas.microsoft.com/office/drawing/2014/main" id="{9CFC1CAD-4BB2-CC70-C11A-8B6C7DEBCBA6}"/>
              </a:ext>
            </a:extLst>
          </p:cNvPr>
          <p:cNvSpPr/>
          <p:nvPr/>
        </p:nvSpPr>
        <p:spPr>
          <a:xfrm>
            <a:off x="1889818" y="5666335"/>
            <a:ext cx="3217351" cy="889154"/>
          </a:xfrm>
          <a:prstGeom prst="rect">
            <a:avLst/>
          </a:prstGeom>
        </p:spPr>
        <p:txBody>
          <a:bodyPr wrap="square" lIns="0" tIns="0" rIns="0" bIns="0" anchor="ctr">
            <a:spAutoFit/>
          </a:bodyPr>
          <a:lstStyle/>
          <a:p>
            <a:r>
              <a:rPr lang="en-US" sz="1400" dirty="0"/>
              <a:t>More than 85% of the surveyed participants have at least a Bachelor Degree.</a:t>
            </a:r>
          </a:p>
          <a:p>
            <a:pPr defTabSz="1219140">
              <a:lnSpc>
                <a:spcPct val="130000"/>
              </a:lnSpc>
            </a:pPr>
            <a:endParaRPr lang="en-US" sz="1333" dirty="0">
              <a:solidFill>
                <a:prstClr val="black">
                  <a:lumMod val="75000"/>
                  <a:lumOff val="25000"/>
                </a:prstClr>
              </a:solidFill>
              <a:latin typeface="Roboto (Body)"/>
            </a:endParaRPr>
          </a:p>
        </p:txBody>
      </p:sp>
      <p:sp>
        <p:nvSpPr>
          <p:cNvPr id="3" name="TextBox 2">
            <a:extLst>
              <a:ext uri="{FF2B5EF4-FFF2-40B4-BE49-F238E27FC236}">
                <a16:creationId xmlns:a16="http://schemas.microsoft.com/office/drawing/2014/main" id="{1232B172-7E78-05CA-B3F9-7D357434F088}"/>
              </a:ext>
            </a:extLst>
          </p:cNvPr>
          <p:cNvSpPr txBox="1"/>
          <p:nvPr/>
        </p:nvSpPr>
        <p:spPr>
          <a:xfrm>
            <a:off x="9920747" y="6535943"/>
            <a:ext cx="2359739" cy="307777"/>
          </a:xfrm>
          <a:prstGeom prst="rect">
            <a:avLst/>
          </a:prstGeom>
          <a:noFill/>
        </p:spPr>
        <p:txBody>
          <a:bodyPr wrap="square" rtlCol="0">
            <a:spAutoFit/>
          </a:bodyPr>
          <a:lstStyle/>
          <a:p>
            <a:r>
              <a:rPr lang="de-DE" sz="1400" dirty="0"/>
              <a:t>*Icons </a:t>
            </a:r>
            <a:r>
              <a:rPr lang="de-DE" sz="1400" dirty="0" err="1"/>
              <a:t>used</a:t>
            </a:r>
            <a:r>
              <a:rPr lang="de-DE" sz="1400" dirty="0"/>
              <a:t> </a:t>
            </a:r>
            <a:r>
              <a:rPr lang="de-DE" sz="1400" dirty="0" err="1"/>
              <a:t>from</a:t>
            </a:r>
            <a:r>
              <a:rPr lang="de-DE" sz="1400" dirty="0"/>
              <a:t> icons8.de</a:t>
            </a:r>
            <a:endParaRPr lang="en-US" sz="1400" dirty="0"/>
          </a:p>
        </p:txBody>
      </p:sp>
      <p:pic>
        <p:nvPicPr>
          <p:cNvPr id="21" name="Picture 20" descr="A black background with a black square&#10;&#10;Description automatically generated with medium confidence">
            <a:extLst>
              <a:ext uri="{FF2B5EF4-FFF2-40B4-BE49-F238E27FC236}">
                <a16:creationId xmlns:a16="http://schemas.microsoft.com/office/drawing/2014/main" id="{FEA7764C-177B-D6F0-54B1-A8AD23EC0B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6211" y="3733831"/>
            <a:ext cx="474777" cy="474777"/>
          </a:xfrm>
          <a:prstGeom prst="rect">
            <a:avLst/>
          </a:prstGeom>
        </p:spPr>
      </p:pic>
      <p:pic>
        <p:nvPicPr>
          <p:cNvPr id="23" name="Picture 22" descr="A black background with a black square&#10;&#10;Description automatically generated with medium confidence">
            <a:extLst>
              <a:ext uri="{FF2B5EF4-FFF2-40B4-BE49-F238E27FC236}">
                <a16:creationId xmlns:a16="http://schemas.microsoft.com/office/drawing/2014/main" id="{B82BC9B7-DE0F-2A11-8D25-479841389B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356" y="5330742"/>
            <a:ext cx="671186" cy="671186"/>
          </a:xfrm>
          <a:prstGeom prst="rect">
            <a:avLst/>
          </a:prstGeom>
        </p:spPr>
      </p:pic>
      <p:sp>
        <p:nvSpPr>
          <p:cNvPr id="24" name="Freeform 95">
            <a:extLst>
              <a:ext uri="{FF2B5EF4-FFF2-40B4-BE49-F238E27FC236}">
                <a16:creationId xmlns:a16="http://schemas.microsoft.com/office/drawing/2014/main" id="{D6A7E851-DB2B-973F-99DC-B6EA500E003C}"/>
              </a:ext>
            </a:extLst>
          </p:cNvPr>
          <p:cNvSpPr/>
          <p:nvPr/>
        </p:nvSpPr>
        <p:spPr bwMode="auto">
          <a:xfrm>
            <a:off x="998088" y="1797656"/>
            <a:ext cx="4470401" cy="1420292"/>
          </a:xfrm>
          <a:custGeom>
            <a:avLst/>
            <a:gdLst>
              <a:gd name="connsiteX0" fmla="*/ 0 w 3352801"/>
              <a:gd name="connsiteY0" fmla="*/ 0 h 646416"/>
              <a:gd name="connsiteX1" fmla="*/ 3039322 w 3352801"/>
              <a:gd name="connsiteY1" fmla="*/ 0 h 646416"/>
              <a:gd name="connsiteX2" fmla="*/ 3352801 w 3352801"/>
              <a:gd name="connsiteY2" fmla="*/ 313480 h 646416"/>
              <a:gd name="connsiteX3" fmla="*/ 3352801 w 3352801"/>
              <a:gd name="connsiteY3" fmla="*/ 332937 h 646416"/>
              <a:gd name="connsiteX4" fmla="*/ 3039322 w 3352801"/>
              <a:gd name="connsiteY4" fmla="*/ 646416 h 646416"/>
              <a:gd name="connsiteX5" fmla="*/ 0 w 3352801"/>
              <a:gd name="connsiteY5" fmla="*/ 646416 h 646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52801" h="646416">
                <a:moveTo>
                  <a:pt x="0" y="0"/>
                </a:moveTo>
                <a:lnTo>
                  <a:pt x="3039322" y="0"/>
                </a:lnTo>
                <a:cubicBezTo>
                  <a:pt x="3212452" y="0"/>
                  <a:pt x="3352801" y="140349"/>
                  <a:pt x="3352801" y="313480"/>
                </a:cubicBezTo>
                <a:lnTo>
                  <a:pt x="3352801" y="332937"/>
                </a:lnTo>
                <a:cubicBezTo>
                  <a:pt x="3352801" y="506067"/>
                  <a:pt x="3212452" y="646416"/>
                  <a:pt x="3039322" y="646416"/>
                </a:cubicBezTo>
                <a:lnTo>
                  <a:pt x="0" y="646416"/>
                </a:lnTo>
                <a:close/>
              </a:path>
            </a:pathLst>
          </a:custGeom>
          <a:gradFill flip="none" rotWithShape="1">
            <a:gsLst>
              <a:gs pos="0">
                <a:sysClr val="window" lastClr="FFFFFF">
                  <a:lumMod val="95000"/>
                </a:sysClr>
              </a:gs>
              <a:gs pos="100000">
                <a:sysClr val="window" lastClr="FFFFFF"/>
              </a:gs>
            </a:gsLst>
            <a:lin ang="16200000" scaled="1"/>
            <a:tileRect/>
          </a:gradFill>
          <a:ln w="9525">
            <a:noFill/>
            <a:round/>
            <a:headEnd/>
            <a:tailEnd/>
          </a:ln>
          <a:effectLst>
            <a:outerShdw blurRad="76200" dist="38100" dir="2700000" algn="tl" rotWithShape="0">
              <a:prstClr val="black">
                <a:alpha val="13000"/>
              </a:prstClr>
            </a:outerShdw>
          </a:effectLst>
        </p:spPr>
        <p:txBody>
          <a:bodyPr vert="horz" wrap="square" lIns="121920" tIns="60960" rIns="121920" bIns="60960" numCol="1" rtlCol="0" anchor="t" anchorCtr="0" compatLnSpc="1">
            <a:prstTxWarp prst="textNoShape">
              <a:avLst/>
            </a:prstTxWarp>
          </a:bodyPr>
          <a:lstStyle/>
          <a:p>
            <a:pPr marL="0" marR="0" lvl="0" indent="0" algn="ctr" defTabSz="121914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black"/>
              </a:solidFill>
              <a:effectLst/>
              <a:uLnTx/>
              <a:uFillTx/>
              <a:latin typeface="Roboto"/>
            </a:endParaRPr>
          </a:p>
        </p:txBody>
      </p:sp>
      <p:sp>
        <p:nvSpPr>
          <p:cNvPr id="25" name="Freeform 96">
            <a:extLst>
              <a:ext uri="{FF2B5EF4-FFF2-40B4-BE49-F238E27FC236}">
                <a16:creationId xmlns:a16="http://schemas.microsoft.com/office/drawing/2014/main" id="{02148796-FCAF-614E-DDF2-0BBCC7D8F69F}"/>
              </a:ext>
            </a:extLst>
          </p:cNvPr>
          <p:cNvSpPr/>
          <p:nvPr/>
        </p:nvSpPr>
        <p:spPr bwMode="auto">
          <a:xfrm>
            <a:off x="1201287" y="1633880"/>
            <a:ext cx="2381317" cy="334699"/>
          </a:xfrm>
          <a:custGeom>
            <a:avLst/>
            <a:gdLst>
              <a:gd name="connsiteX0" fmla="*/ 0 w 1785988"/>
              <a:gd name="connsiteY0" fmla="*/ 0 h 251024"/>
              <a:gd name="connsiteX1" fmla="*/ 1664254 w 1785988"/>
              <a:gd name="connsiteY1" fmla="*/ 0 h 251024"/>
              <a:gd name="connsiteX2" fmla="*/ 1785988 w 1785988"/>
              <a:gd name="connsiteY2" fmla="*/ 121734 h 251024"/>
              <a:gd name="connsiteX3" fmla="*/ 1785988 w 1785988"/>
              <a:gd name="connsiteY3" fmla="*/ 129290 h 251024"/>
              <a:gd name="connsiteX4" fmla="*/ 1664254 w 1785988"/>
              <a:gd name="connsiteY4" fmla="*/ 251024 h 251024"/>
              <a:gd name="connsiteX5" fmla="*/ 0 w 1785988"/>
              <a:gd name="connsiteY5" fmla="*/ 251024 h 251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85988" h="251024">
                <a:moveTo>
                  <a:pt x="0" y="0"/>
                </a:moveTo>
                <a:lnTo>
                  <a:pt x="1664254" y="0"/>
                </a:lnTo>
                <a:cubicBezTo>
                  <a:pt x="1731486" y="0"/>
                  <a:pt x="1785988" y="54502"/>
                  <a:pt x="1785988" y="121734"/>
                </a:cubicBezTo>
                <a:lnTo>
                  <a:pt x="1785988" y="129290"/>
                </a:lnTo>
                <a:cubicBezTo>
                  <a:pt x="1785988" y="196522"/>
                  <a:pt x="1731486" y="251024"/>
                  <a:pt x="1664254" y="251024"/>
                </a:cubicBezTo>
                <a:lnTo>
                  <a:pt x="0" y="251024"/>
                </a:lnTo>
                <a:close/>
              </a:path>
            </a:pathLst>
          </a:custGeom>
          <a:solidFill>
            <a:srgbClr val="FE912A"/>
          </a:solidFill>
          <a:ln w="9525">
            <a:noFill/>
            <a:round/>
            <a:headEnd/>
            <a:tailEnd/>
          </a:ln>
        </p:spPr>
        <p:txBody>
          <a:bodyPr vert="horz" wrap="square" lIns="121920" tIns="60960" rIns="121920" bIns="60960" numCol="1" rtlCol="0" anchor="t" anchorCtr="0" compatLnSpc="1">
            <a:prstTxWarp prst="textNoShape">
              <a:avLst/>
            </a:prstTxWarp>
          </a:bodyPr>
          <a:lstStyle/>
          <a:p>
            <a:pPr marL="0" marR="0" lvl="0" indent="0" algn="ctr" defTabSz="121914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black"/>
              </a:solidFill>
              <a:effectLst/>
              <a:uLnTx/>
              <a:uFillTx/>
              <a:latin typeface="Roboto"/>
            </a:endParaRPr>
          </a:p>
        </p:txBody>
      </p:sp>
      <p:sp>
        <p:nvSpPr>
          <p:cNvPr id="26" name="Oval 25">
            <a:extLst>
              <a:ext uri="{FF2B5EF4-FFF2-40B4-BE49-F238E27FC236}">
                <a16:creationId xmlns:a16="http://schemas.microsoft.com/office/drawing/2014/main" id="{8CBA184C-B9AC-53B8-F1F3-1FC4BB86A733}"/>
              </a:ext>
            </a:extLst>
          </p:cNvPr>
          <p:cNvSpPr/>
          <p:nvPr/>
        </p:nvSpPr>
        <p:spPr bwMode="auto">
          <a:xfrm>
            <a:off x="388488" y="1517760"/>
            <a:ext cx="1257904" cy="1257904"/>
          </a:xfrm>
          <a:prstGeom prst="ellipse">
            <a:avLst/>
          </a:prstGeom>
          <a:solidFill>
            <a:sysClr val="window" lastClr="FFFFFF"/>
          </a:solidFill>
          <a:ln w="9525">
            <a:noFill/>
            <a:round/>
            <a:headEnd/>
            <a:tailEnd/>
          </a:ln>
          <a:effectLst>
            <a:outerShdw blurRad="50800" dist="38100" dir="2700000" algn="tl" rotWithShape="0">
              <a:prstClr val="black">
                <a:alpha val="23000"/>
              </a:prstClr>
            </a:outerShdw>
          </a:effectLst>
        </p:spPr>
        <p:txBody>
          <a:bodyPr vert="horz" wrap="square" lIns="121920" tIns="60960" rIns="121920" bIns="60960" numCol="1" rtlCol="0" anchor="t" anchorCtr="0" compatLnSpc="1">
            <a:prstTxWarp prst="textNoShape">
              <a:avLst/>
            </a:prstTxWarp>
          </a:bodyPr>
          <a:lstStyle/>
          <a:p>
            <a:pPr marL="0" marR="0" lvl="0" indent="0" algn="ctr" defTabSz="121914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black"/>
              </a:solidFill>
              <a:effectLst/>
              <a:uLnTx/>
              <a:uFillTx/>
              <a:latin typeface="Roboto"/>
            </a:endParaRPr>
          </a:p>
        </p:txBody>
      </p:sp>
      <p:sp>
        <p:nvSpPr>
          <p:cNvPr id="27" name="Oval 26">
            <a:extLst>
              <a:ext uri="{FF2B5EF4-FFF2-40B4-BE49-F238E27FC236}">
                <a16:creationId xmlns:a16="http://schemas.microsoft.com/office/drawing/2014/main" id="{AE235F84-D735-8025-6353-B8C66B8AFBDA}"/>
              </a:ext>
            </a:extLst>
          </p:cNvPr>
          <p:cNvSpPr/>
          <p:nvPr/>
        </p:nvSpPr>
        <p:spPr bwMode="auto">
          <a:xfrm>
            <a:off x="543316" y="1672589"/>
            <a:ext cx="948251" cy="948248"/>
          </a:xfrm>
          <a:prstGeom prst="ellipse">
            <a:avLst/>
          </a:prstGeom>
          <a:solidFill>
            <a:srgbClr val="FE912A"/>
          </a:solidFill>
          <a:ln w="9525">
            <a:noFill/>
            <a:round/>
            <a:headEnd/>
            <a:tailEnd/>
          </a:ln>
          <a:effectLst>
            <a:innerShdw blurRad="114300">
              <a:prstClr val="black">
                <a:alpha val="22000"/>
              </a:prstClr>
            </a:innerShdw>
          </a:effectLst>
        </p:spPr>
        <p:txBody>
          <a:bodyPr vert="horz" wrap="square" lIns="121920" tIns="60960" rIns="121920" bIns="60960" numCol="1" rtlCol="0" anchor="t" anchorCtr="0" compatLnSpc="1">
            <a:prstTxWarp prst="textNoShape">
              <a:avLst/>
            </a:prstTxWarp>
          </a:bodyPr>
          <a:lstStyle/>
          <a:p>
            <a:pPr marL="0" marR="0" lvl="0" indent="0" algn="ctr" defTabSz="121914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black"/>
              </a:solidFill>
              <a:effectLst/>
              <a:uLnTx/>
              <a:uFillTx/>
              <a:latin typeface="Roboto"/>
            </a:endParaRPr>
          </a:p>
        </p:txBody>
      </p:sp>
      <p:sp>
        <p:nvSpPr>
          <p:cNvPr id="28" name="Rectangle 27">
            <a:extLst>
              <a:ext uri="{FF2B5EF4-FFF2-40B4-BE49-F238E27FC236}">
                <a16:creationId xmlns:a16="http://schemas.microsoft.com/office/drawing/2014/main" id="{D29198B8-3FCC-603D-8211-454E057005FA}"/>
              </a:ext>
            </a:extLst>
          </p:cNvPr>
          <p:cNvSpPr/>
          <p:nvPr/>
        </p:nvSpPr>
        <p:spPr>
          <a:xfrm>
            <a:off x="1694768" y="1699274"/>
            <a:ext cx="1635268" cy="215444"/>
          </a:xfrm>
          <a:prstGeom prst="rect">
            <a:avLst/>
          </a:prstGeom>
        </p:spPr>
        <p:txBody>
          <a:bodyPr wrap="square" lIns="0" tIns="0" rIns="0" bIns="0" anchor="ctr">
            <a:spAutoFit/>
          </a:bodyPr>
          <a:lstStyle/>
          <a:p>
            <a:pPr defTabSz="1219140"/>
            <a:r>
              <a:rPr lang="en-US" sz="1400" b="1" dirty="0">
                <a:solidFill>
                  <a:prstClr val="white"/>
                </a:solidFill>
                <a:latin typeface="Roboto"/>
              </a:rPr>
              <a:t>Country Origin</a:t>
            </a:r>
          </a:p>
        </p:txBody>
      </p:sp>
      <p:sp>
        <p:nvSpPr>
          <p:cNvPr id="29" name="Rectangle 28">
            <a:extLst>
              <a:ext uri="{FF2B5EF4-FFF2-40B4-BE49-F238E27FC236}">
                <a16:creationId xmlns:a16="http://schemas.microsoft.com/office/drawing/2014/main" id="{6C2D3B2D-F765-3A9D-322E-BD00E313D01A}"/>
              </a:ext>
            </a:extLst>
          </p:cNvPr>
          <p:cNvSpPr/>
          <p:nvPr/>
        </p:nvSpPr>
        <p:spPr>
          <a:xfrm>
            <a:off x="1844285" y="2054991"/>
            <a:ext cx="3217351" cy="1042850"/>
          </a:xfrm>
          <a:prstGeom prst="rect">
            <a:avLst/>
          </a:prstGeom>
        </p:spPr>
        <p:txBody>
          <a:bodyPr wrap="square" lIns="0" tIns="0" rIns="0" bIns="0" anchor="ctr">
            <a:spAutoFit/>
          </a:bodyPr>
          <a:lstStyle/>
          <a:p>
            <a:pPr defTabSz="1219140">
              <a:lnSpc>
                <a:spcPct val="130000"/>
              </a:lnSpc>
            </a:pPr>
            <a:r>
              <a:rPr lang="en-US" sz="1333" dirty="0">
                <a:solidFill>
                  <a:prstClr val="black">
                    <a:lumMod val="75000"/>
                    <a:lumOff val="25000"/>
                  </a:prstClr>
                </a:solidFill>
                <a:latin typeface="Roboto (Body)"/>
              </a:rPr>
              <a:t>Most of the surveyed participants are from North America, followed by India, Europe, China and some South American countries.</a:t>
            </a:r>
          </a:p>
        </p:txBody>
      </p:sp>
      <p:pic>
        <p:nvPicPr>
          <p:cNvPr id="41" name="Picture 40" descr="A black background with a black square&#10;&#10;Description automatically generated with medium confidence">
            <a:extLst>
              <a:ext uri="{FF2B5EF4-FFF2-40B4-BE49-F238E27FC236}">
                <a16:creationId xmlns:a16="http://schemas.microsoft.com/office/drawing/2014/main" id="{FCAFB94B-FB06-FAF3-2D40-D28AE6B44CF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2648" y="1862922"/>
            <a:ext cx="569163" cy="569163"/>
          </a:xfrm>
          <a:prstGeom prst="rect">
            <a:avLst/>
          </a:prstGeom>
        </p:spPr>
      </p:pic>
      <p:sp>
        <p:nvSpPr>
          <p:cNvPr id="42" name="Title 1">
            <a:extLst>
              <a:ext uri="{FF2B5EF4-FFF2-40B4-BE49-F238E27FC236}">
                <a16:creationId xmlns:a16="http://schemas.microsoft.com/office/drawing/2014/main" id="{2927FA7B-B3FC-06C5-967A-F77532EE9B58}"/>
              </a:ext>
            </a:extLst>
          </p:cNvPr>
          <p:cNvSpPr txBox="1">
            <a:spLocks/>
          </p:cNvSpPr>
          <p:nvPr/>
        </p:nvSpPr>
        <p:spPr>
          <a:xfrm>
            <a:off x="6314686" y="1928553"/>
            <a:ext cx="4470401" cy="1158498"/>
          </a:xfrm>
          <a:prstGeom prst="rect">
            <a:avLst/>
          </a:prstGeom>
          <a:noFill/>
        </p:spPr>
        <p:txBody>
          <a:bodyPr vert="horz" lIns="91440" tIns="45720" rIns="91440" bIns="45720" rtlCol="0" anchor="ctr" anchorCtr="0">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2000" dirty="0"/>
              <a:t>What are the emerging countries and what factors contribute to their rise?</a:t>
            </a:r>
          </a:p>
        </p:txBody>
      </p:sp>
      <p:sp>
        <p:nvSpPr>
          <p:cNvPr id="43" name="Title 1">
            <a:extLst>
              <a:ext uri="{FF2B5EF4-FFF2-40B4-BE49-F238E27FC236}">
                <a16:creationId xmlns:a16="http://schemas.microsoft.com/office/drawing/2014/main" id="{6194ADB8-F64F-62F3-E778-FD6375E3E408}"/>
              </a:ext>
            </a:extLst>
          </p:cNvPr>
          <p:cNvSpPr txBox="1">
            <a:spLocks/>
          </p:cNvSpPr>
          <p:nvPr/>
        </p:nvSpPr>
        <p:spPr>
          <a:xfrm>
            <a:off x="6314686" y="3652999"/>
            <a:ext cx="4470401" cy="1158498"/>
          </a:xfrm>
          <a:prstGeom prst="rect">
            <a:avLst/>
          </a:prstGeom>
          <a:noFill/>
        </p:spPr>
        <p:txBody>
          <a:bodyPr vert="horz" lIns="91440" tIns="45720" rIns="91440" bIns="45720" rtlCol="0" anchor="ctr" anchorCtr="0">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2000" dirty="0"/>
              <a:t>Why is there still such a large gender gap in the IT sector?</a:t>
            </a:r>
          </a:p>
        </p:txBody>
      </p:sp>
      <p:sp>
        <p:nvSpPr>
          <p:cNvPr id="44" name="Title 1">
            <a:extLst>
              <a:ext uri="{FF2B5EF4-FFF2-40B4-BE49-F238E27FC236}">
                <a16:creationId xmlns:a16="http://schemas.microsoft.com/office/drawing/2014/main" id="{8869983F-69F6-7406-088A-D9613A70EF91}"/>
              </a:ext>
            </a:extLst>
          </p:cNvPr>
          <p:cNvSpPr txBox="1">
            <a:spLocks/>
          </p:cNvSpPr>
          <p:nvPr/>
        </p:nvSpPr>
        <p:spPr>
          <a:xfrm>
            <a:off x="6314686" y="5322066"/>
            <a:ext cx="4470401" cy="1158498"/>
          </a:xfrm>
          <a:prstGeom prst="rect">
            <a:avLst/>
          </a:prstGeom>
          <a:noFill/>
        </p:spPr>
        <p:txBody>
          <a:bodyPr vert="horz" lIns="91440" tIns="45720" rIns="91440" bIns="45720" rtlCol="0" anchor="ctr" anchorCtr="0">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2000" dirty="0"/>
              <a:t>What level of education is required for a career in the IT field?</a:t>
            </a:r>
          </a:p>
        </p:txBody>
      </p:sp>
    </p:spTree>
    <p:extLst>
      <p:ext uri="{BB962C8B-B14F-4D97-AF65-F5344CB8AC3E}">
        <p14:creationId xmlns:p14="http://schemas.microsoft.com/office/powerpoint/2010/main" val="28296513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91DCAB-E9F1-C53A-5414-A3E669D254B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91A823-14DC-C78F-76B4-5DB3B953ED42}"/>
              </a:ext>
            </a:extLst>
          </p:cNvPr>
          <p:cNvSpPr>
            <a:spLocks noGrp="1"/>
          </p:cNvSpPr>
          <p:nvPr>
            <p:ph type="title"/>
          </p:nvPr>
        </p:nvSpPr>
        <p:spPr>
          <a:xfrm>
            <a:off x="838200" y="266219"/>
            <a:ext cx="10389243" cy="1424470"/>
          </a:xfrm>
          <a:noFill/>
        </p:spPr>
        <p:txBody>
          <a:bodyPr anchor="ctr">
            <a:noAutofit/>
          </a:bodyPr>
          <a:lstStyle/>
          <a:p>
            <a:r>
              <a:rPr lang="en-US" sz="3200" dirty="0"/>
              <a:t>Conclusion</a:t>
            </a:r>
          </a:p>
        </p:txBody>
      </p:sp>
      <p:sp>
        <p:nvSpPr>
          <p:cNvPr id="4" name="Table Placeholder 6">
            <a:extLst>
              <a:ext uri="{FF2B5EF4-FFF2-40B4-BE49-F238E27FC236}">
                <a16:creationId xmlns:a16="http://schemas.microsoft.com/office/drawing/2014/main" id="{BC151B2C-F510-FB0A-BD69-574D451B6144}"/>
              </a:ext>
            </a:extLst>
          </p:cNvPr>
          <p:cNvSpPr>
            <a:spLocks noGrp="1"/>
          </p:cNvSpPr>
          <p:nvPr>
            <p:ph type="tbl" sz="quarter" idx="13"/>
          </p:nvPr>
        </p:nvSpPr>
        <p:spPr>
          <a:xfrm>
            <a:off x="838200" y="1789812"/>
            <a:ext cx="10075606" cy="2477389"/>
          </a:xfrm>
        </p:spPr>
        <p:txBody>
          <a:bodyPr>
            <a:normAutofit fontScale="85000" lnSpcReduction="10000"/>
          </a:bodyPr>
          <a:lstStyle/>
          <a:p>
            <a:r>
              <a:rPr lang="en-US" sz="2400" dirty="0"/>
              <a:t>In conclusion, the findings reveal key trends in the IT sector, with JavaScript, HTML, CSS, SQL, and Python being the most commonly used languages. </a:t>
            </a:r>
          </a:p>
          <a:p>
            <a:r>
              <a:rPr lang="en-US" sz="2400" dirty="0"/>
              <a:t>Notably, Python's demand is expected to surpass that of SQL, while PostgreSQL, MongoDB, and Redis are emerging as essential databases for the future. </a:t>
            </a:r>
          </a:p>
          <a:p>
            <a:r>
              <a:rPr lang="en-US" sz="2400" dirty="0"/>
              <a:t>The demographic data indicates a predominance of young males from North America, with over 85% holding at least a Bachelor’s degree, highlighting a lack of diversity in the field.</a:t>
            </a:r>
          </a:p>
          <a:p>
            <a:r>
              <a:rPr lang="en-US" sz="2400" dirty="0"/>
              <a:t> These insights emphasize the need for strategic skill development, targeted training, and inclusive hiring practices to strengthen the IT workforce.</a:t>
            </a:r>
          </a:p>
        </p:txBody>
      </p:sp>
    </p:spTree>
    <p:extLst>
      <p:ext uri="{BB962C8B-B14F-4D97-AF65-F5344CB8AC3E}">
        <p14:creationId xmlns:p14="http://schemas.microsoft.com/office/powerpoint/2010/main" val="33072286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a:extLst>
            <a:ext uri="{FF2B5EF4-FFF2-40B4-BE49-F238E27FC236}">
              <a16:creationId xmlns:a16="http://schemas.microsoft.com/office/drawing/2014/main" id="{A2ED885C-5CB7-7AC0-F7AF-864B2F533BA6}"/>
            </a:ext>
          </a:extLst>
        </p:cNvPr>
        <p:cNvGrpSpPr/>
        <p:nvPr/>
      </p:nvGrpSpPr>
      <p:grpSpPr>
        <a:xfrm>
          <a:off x="0" y="0"/>
          <a:ext cx="0" cy="0"/>
          <a:chOff x="0" y="0"/>
          <a:chExt cx="0" cy="0"/>
        </a:xfrm>
      </p:grpSpPr>
      <p:sp>
        <p:nvSpPr>
          <p:cNvPr id="4" name="Title 1">
            <a:extLst>
              <a:ext uri="{FF2B5EF4-FFF2-40B4-BE49-F238E27FC236}">
                <a16:creationId xmlns:a16="http://schemas.microsoft.com/office/drawing/2014/main" id="{1BAF44DA-79D9-25B7-AD29-BA22AE28E48A}"/>
              </a:ext>
            </a:extLst>
          </p:cNvPr>
          <p:cNvSpPr>
            <a:spLocks noGrp="1"/>
          </p:cNvSpPr>
          <p:nvPr>
            <p:ph type="title"/>
          </p:nvPr>
        </p:nvSpPr>
        <p:spPr>
          <a:xfrm>
            <a:off x="468471" y="2913299"/>
            <a:ext cx="3200400" cy="577413"/>
          </a:xfrm>
          <a:noFill/>
        </p:spPr>
        <p:txBody>
          <a:bodyPr anchor="t">
            <a:noAutofit/>
          </a:bodyPr>
          <a:lstStyle/>
          <a:p>
            <a:r>
              <a:rPr lang="en-US" sz="4800" dirty="0"/>
              <a:t>Outline</a:t>
            </a:r>
          </a:p>
        </p:txBody>
      </p:sp>
      <p:cxnSp>
        <p:nvCxnSpPr>
          <p:cNvPr id="15" name="Straight Connector 14">
            <a:extLst>
              <a:ext uri="{FF2B5EF4-FFF2-40B4-BE49-F238E27FC236}">
                <a16:creationId xmlns:a16="http://schemas.microsoft.com/office/drawing/2014/main" id="{6231B07F-C90F-E918-1E41-35CDF136E84D}"/>
              </a:ext>
            </a:extLst>
          </p:cNvPr>
          <p:cNvCxnSpPr>
            <a:cxnSpLocks/>
          </p:cNvCxnSpPr>
          <p:nvPr/>
        </p:nvCxnSpPr>
        <p:spPr>
          <a:xfrm>
            <a:off x="3932903" y="367690"/>
            <a:ext cx="0" cy="6322142"/>
          </a:xfrm>
          <a:prstGeom prst="line">
            <a:avLst/>
          </a:prstGeom>
          <a:ln w="63500"/>
        </p:spPr>
        <p:style>
          <a:lnRef idx="2">
            <a:schemeClr val="accent1"/>
          </a:lnRef>
          <a:fillRef idx="0">
            <a:schemeClr val="accent1"/>
          </a:fillRef>
          <a:effectRef idx="1">
            <a:schemeClr val="accent1"/>
          </a:effectRef>
          <a:fontRef idx="minor">
            <a:schemeClr val="tx1"/>
          </a:fontRef>
        </p:style>
      </p:cxnSp>
      <p:sp>
        <p:nvSpPr>
          <p:cNvPr id="18" name="Rectangle: Rounded Corners 17">
            <a:extLst>
              <a:ext uri="{FF2B5EF4-FFF2-40B4-BE49-F238E27FC236}">
                <a16:creationId xmlns:a16="http://schemas.microsoft.com/office/drawing/2014/main" id="{2752E128-563C-239B-1DA3-981F376345C3}"/>
              </a:ext>
            </a:extLst>
          </p:cNvPr>
          <p:cNvSpPr/>
          <p:nvPr/>
        </p:nvSpPr>
        <p:spPr>
          <a:xfrm>
            <a:off x="4436821" y="1240582"/>
            <a:ext cx="7134309" cy="49457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e-DE" sz="1800" dirty="0">
                <a:solidFill>
                  <a:schemeClr val="accent5">
                    <a:lumMod val="25000"/>
                  </a:schemeClr>
                </a:solidFill>
              </a:rPr>
              <a:t>	Executive Summary</a:t>
            </a:r>
            <a:endParaRPr lang="en-US" sz="1800" dirty="0">
              <a:solidFill>
                <a:schemeClr val="accent5">
                  <a:lumMod val="25000"/>
                </a:schemeClr>
              </a:solidFill>
            </a:endParaRPr>
          </a:p>
        </p:txBody>
      </p:sp>
      <p:sp>
        <p:nvSpPr>
          <p:cNvPr id="2" name="Rectangle: Rounded Corners 1">
            <a:extLst>
              <a:ext uri="{FF2B5EF4-FFF2-40B4-BE49-F238E27FC236}">
                <a16:creationId xmlns:a16="http://schemas.microsoft.com/office/drawing/2014/main" id="{9A7AE963-CE8A-5071-5881-83E99EAC0814}"/>
              </a:ext>
            </a:extLst>
          </p:cNvPr>
          <p:cNvSpPr/>
          <p:nvPr/>
        </p:nvSpPr>
        <p:spPr>
          <a:xfrm>
            <a:off x="4436821" y="1947917"/>
            <a:ext cx="7108723" cy="49457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e-DE" sz="1800" dirty="0">
                <a:solidFill>
                  <a:schemeClr val="accent5">
                    <a:lumMod val="25000"/>
                  </a:schemeClr>
                </a:solidFill>
              </a:rPr>
              <a:t>	</a:t>
            </a:r>
            <a:r>
              <a:rPr lang="de-DE" sz="1800" dirty="0" err="1">
                <a:solidFill>
                  <a:schemeClr val="accent5">
                    <a:lumMod val="25000"/>
                  </a:schemeClr>
                </a:solidFill>
              </a:rPr>
              <a:t>Introduction</a:t>
            </a:r>
            <a:endParaRPr lang="en-US" sz="1800" dirty="0">
              <a:solidFill>
                <a:schemeClr val="accent5">
                  <a:lumMod val="25000"/>
                </a:schemeClr>
              </a:solidFill>
            </a:endParaRPr>
          </a:p>
        </p:txBody>
      </p:sp>
      <p:sp>
        <p:nvSpPr>
          <p:cNvPr id="3" name="Rectangle: Rounded Corners 2">
            <a:extLst>
              <a:ext uri="{FF2B5EF4-FFF2-40B4-BE49-F238E27FC236}">
                <a16:creationId xmlns:a16="http://schemas.microsoft.com/office/drawing/2014/main" id="{95460F79-FC44-EED3-87C6-3BCFB17808D2}"/>
              </a:ext>
            </a:extLst>
          </p:cNvPr>
          <p:cNvSpPr/>
          <p:nvPr/>
        </p:nvSpPr>
        <p:spPr>
          <a:xfrm>
            <a:off x="4462409" y="2655252"/>
            <a:ext cx="7108723" cy="49457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e-DE" sz="1800" dirty="0">
                <a:solidFill>
                  <a:schemeClr val="accent5">
                    <a:lumMod val="25000"/>
                  </a:schemeClr>
                </a:solidFill>
              </a:rPr>
              <a:t>	</a:t>
            </a:r>
            <a:r>
              <a:rPr lang="de-DE" sz="1800" dirty="0" err="1">
                <a:solidFill>
                  <a:schemeClr val="accent5">
                    <a:lumMod val="25000"/>
                  </a:schemeClr>
                </a:solidFill>
              </a:rPr>
              <a:t>Methodology</a:t>
            </a:r>
            <a:endParaRPr lang="en-US" sz="1800" dirty="0">
              <a:solidFill>
                <a:schemeClr val="accent5">
                  <a:lumMod val="25000"/>
                </a:schemeClr>
              </a:solidFill>
            </a:endParaRPr>
          </a:p>
        </p:txBody>
      </p:sp>
      <p:sp>
        <p:nvSpPr>
          <p:cNvPr id="8" name="Rectangle: Rounded Corners 7">
            <a:extLst>
              <a:ext uri="{FF2B5EF4-FFF2-40B4-BE49-F238E27FC236}">
                <a16:creationId xmlns:a16="http://schemas.microsoft.com/office/drawing/2014/main" id="{4F967B4E-22A2-A7DC-CB50-479415EB9F29}"/>
              </a:ext>
            </a:extLst>
          </p:cNvPr>
          <p:cNvSpPr/>
          <p:nvPr/>
        </p:nvSpPr>
        <p:spPr>
          <a:xfrm>
            <a:off x="4462408" y="3362587"/>
            <a:ext cx="7108723" cy="49457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e-DE" sz="1800" dirty="0">
                <a:solidFill>
                  <a:schemeClr val="accent5">
                    <a:lumMod val="25000"/>
                  </a:schemeClr>
                </a:solidFill>
              </a:rPr>
              <a:t>	</a:t>
            </a:r>
            <a:r>
              <a:rPr lang="de-DE" sz="1800" dirty="0" err="1">
                <a:solidFill>
                  <a:schemeClr val="accent5">
                    <a:lumMod val="25000"/>
                  </a:schemeClr>
                </a:solidFill>
              </a:rPr>
              <a:t>Results</a:t>
            </a:r>
            <a:r>
              <a:rPr lang="de-DE" sz="1800" dirty="0">
                <a:solidFill>
                  <a:schemeClr val="accent5">
                    <a:lumMod val="25000"/>
                  </a:schemeClr>
                </a:solidFill>
              </a:rPr>
              <a:t> 				</a:t>
            </a:r>
            <a:r>
              <a:rPr lang="de-DE" sz="1800" dirty="0" err="1">
                <a:solidFill>
                  <a:schemeClr val="accent5">
                    <a:lumMod val="25000"/>
                  </a:schemeClr>
                </a:solidFill>
              </a:rPr>
              <a:t>Visualization</a:t>
            </a:r>
            <a:r>
              <a:rPr lang="de-DE" sz="1800" dirty="0">
                <a:solidFill>
                  <a:schemeClr val="accent5">
                    <a:lumMod val="25000"/>
                  </a:schemeClr>
                </a:solidFill>
              </a:rPr>
              <a:t> – Charts</a:t>
            </a:r>
          </a:p>
        </p:txBody>
      </p:sp>
      <p:sp>
        <p:nvSpPr>
          <p:cNvPr id="9" name="Rectangle: Rounded Corners 8">
            <a:extLst>
              <a:ext uri="{FF2B5EF4-FFF2-40B4-BE49-F238E27FC236}">
                <a16:creationId xmlns:a16="http://schemas.microsoft.com/office/drawing/2014/main" id="{3B2D67FF-45A6-A4FF-1E66-B4ABFF5B7BE5}"/>
              </a:ext>
            </a:extLst>
          </p:cNvPr>
          <p:cNvSpPr/>
          <p:nvPr/>
        </p:nvSpPr>
        <p:spPr>
          <a:xfrm>
            <a:off x="4462407" y="4069922"/>
            <a:ext cx="7108723" cy="49457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e-DE" sz="1800" dirty="0">
                <a:solidFill>
                  <a:schemeClr val="accent5">
                    <a:lumMod val="25000"/>
                  </a:schemeClr>
                </a:solidFill>
              </a:rPr>
              <a:t>	</a:t>
            </a:r>
            <a:r>
              <a:rPr lang="de-DE" sz="1800" dirty="0" err="1">
                <a:solidFill>
                  <a:schemeClr val="accent5">
                    <a:lumMod val="25000"/>
                  </a:schemeClr>
                </a:solidFill>
              </a:rPr>
              <a:t>Discussion</a:t>
            </a:r>
            <a:r>
              <a:rPr lang="de-DE" sz="1800" dirty="0">
                <a:solidFill>
                  <a:schemeClr val="accent5">
                    <a:lumMod val="25000"/>
                  </a:schemeClr>
                </a:solidFill>
              </a:rPr>
              <a:t>			</a:t>
            </a:r>
            <a:r>
              <a:rPr lang="de-DE" sz="1800" dirty="0" err="1">
                <a:solidFill>
                  <a:schemeClr val="accent5">
                    <a:lumMod val="25000"/>
                  </a:schemeClr>
                </a:solidFill>
              </a:rPr>
              <a:t>Findings</a:t>
            </a:r>
            <a:r>
              <a:rPr lang="de-DE" sz="1800" dirty="0">
                <a:solidFill>
                  <a:schemeClr val="accent5">
                    <a:lumMod val="25000"/>
                  </a:schemeClr>
                </a:solidFill>
              </a:rPr>
              <a:t> &amp; </a:t>
            </a:r>
            <a:r>
              <a:rPr lang="de-DE" sz="1800" dirty="0" err="1">
                <a:solidFill>
                  <a:schemeClr val="accent5">
                    <a:lumMod val="25000"/>
                  </a:schemeClr>
                </a:solidFill>
              </a:rPr>
              <a:t>Implications</a:t>
            </a:r>
            <a:endParaRPr lang="de-DE" sz="1800" dirty="0">
              <a:solidFill>
                <a:schemeClr val="accent5">
                  <a:lumMod val="25000"/>
                </a:schemeClr>
              </a:solidFill>
            </a:endParaRPr>
          </a:p>
        </p:txBody>
      </p:sp>
      <p:sp>
        <p:nvSpPr>
          <p:cNvPr id="11" name="Rectangle: Rounded Corners 10">
            <a:extLst>
              <a:ext uri="{FF2B5EF4-FFF2-40B4-BE49-F238E27FC236}">
                <a16:creationId xmlns:a16="http://schemas.microsoft.com/office/drawing/2014/main" id="{5505A1DC-0C91-09B9-CCB1-03F918E35D8F}"/>
              </a:ext>
            </a:extLst>
          </p:cNvPr>
          <p:cNvSpPr/>
          <p:nvPr/>
        </p:nvSpPr>
        <p:spPr>
          <a:xfrm>
            <a:off x="4462407" y="4777257"/>
            <a:ext cx="7108723" cy="49457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e-DE" sz="1800" dirty="0">
                <a:solidFill>
                  <a:schemeClr val="accent5">
                    <a:lumMod val="25000"/>
                  </a:schemeClr>
                </a:solidFill>
              </a:rPr>
              <a:t>	</a:t>
            </a:r>
            <a:r>
              <a:rPr lang="de-DE" sz="1800" dirty="0" err="1">
                <a:solidFill>
                  <a:schemeClr val="accent5">
                    <a:lumMod val="25000"/>
                  </a:schemeClr>
                </a:solidFill>
              </a:rPr>
              <a:t>Conclusion</a:t>
            </a:r>
            <a:endParaRPr lang="en-US" sz="1800" dirty="0">
              <a:solidFill>
                <a:schemeClr val="accent5">
                  <a:lumMod val="25000"/>
                </a:schemeClr>
              </a:solidFill>
            </a:endParaRPr>
          </a:p>
        </p:txBody>
      </p:sp>
      <p:sp>
        <p:nvSpPr>
          <p:cNvPr id="14" name="Rectangle: Rounded Corners 13">
            <a:extLst>
              <a:ext uri="{FF2B5EF4-FFF2-40B4-BE49-F238E27FC236}">
                <a16:creationId xmlns:a16="http://schemas.microsoft.com/office/drawing/2014/main" id="{877DB3E2-57C1-D7AD-0404-F68DDB3F43A8}"/>
              </a:ext>
            </a:extLst>
          </p:cNvPr>
          <p:cNvSpPr/>
          <p:nvPr/>
        </p:nvSpPr>
        <p:spPr>
          <a:xfrm>
            <a:off x="4462406" y="5484592"/>
            <a:ext cx="7108723" cy="49457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e-DE" sz="1800" dirty="0">
                <a:solidFill>
                  <a:schemeClr val="accent5">
                    <a:lumMod val="25000"/>
                  </a:schemeClr>
                </a:solidFill>
              </a:rPr>
              <a:t>	Appendix</a:t>
            </a:r>
            <a:endParaRPr lang="en-US" sz="1800" dirty="0">
              <a:solidFill>
                <a:schemeClr val="accent5">
                  <a:lumMod val="25000"/>
                </a:schemeClr>
              </a:solidFill>
            </a:endParaRPr>
          </a:p>
        </p:txBody>
      </p:sp>
      <p:sp>
        <p:nvSpPr>
          <p:cNvPr id="16" name="TextBox 15">
            <a:extLst>
              <a:ext uri="{FF2B5EF4-FFF2-40B4-BE49-F238E27FC236}">
                <a16:creationId xmlns:a16="http://schemas.microsoft.com/office/drawing/2014/main" id="{0C569035-9BA9-FE92-E472-C2FE9A016325}"/>
              </a:ext>
            </a:extLst>
          </p:cNvPr>
          <p:cNvSpPr txBox="1"/>
          <p:nvPr/>
        </p:nvSpPr>
        <p:spPr>
          <a:xfrm>
            <a:off x="9920747" y="6535943"/>
            <a:ext cx="2359739" cy="307777"/>
          </a:xfrm>
          <a:prstGeom prst="rect">
            <a:avLst/>
          </a:prstGeom>
          <a:noFill/>
        </p:spPr>
        <p:txBody>
          <a:bodyPr wrap="square" rtlCol="0">
            <a:spAutoFit/>
          </a:bodyPr>
          <a:lstStyle/>
          <a:p>
            <a:r>
              <a:rPr lang="de-DE" sz="1400" dirty="0"/>
              <a:t>*Icons </a:t>
            </a:r>
            <a:r>
              <a:rPr lang="de-DE" sz="1400" dirty="0" err="1"/>
              <a:t>used</a:t>
            </a:r>
            <a:r>
              <a:rPr lang="de-DE" sz="1400" dirty="0"/>
              <a:t> </a:t>
            </a:r>
            <a:r>
              <a:rPr lang="de-DE" sz="1400" dirty="0" err="1"/>
              <a:t>from</a:t>
            </a:r>
            <a:r>
              <a:rPr lang="de-DE" sz="1400" dirty="0"/>
              <a:t> icons8.de</a:t>
            </a:r>
            <a:endParaRPr lang="en-US" sz="1400" dirty="0"/>
          </a:p>
        </p:txBody>
      </p:sp>
      <p:pic>
        <p:nvPicPr>
          <p:cNvPr id="20" name="Picture 19" descr="A black background with a black square&#10;&#10;Description automatically generated with medium confidence">
            <a:extLst>
              <a:ext uri="{FF2B5EF4-FFF2-40B4-BE49-F238E27FC236}">
                <a16:creationId xmlns:a16="http://schemas.microsoft.com/office/drawing/2014/main" id="{C0A9EDEC-800F-AEBE-7E5E-780F66B86D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96992" y="1289810"/>
            <a:ext cx="396119" cy="396119"/>
          </a:xfrm>
          <a:prstGeom prst="rect">
            <a:avLst/>
          </a:prstGeom>
        </p:spPr>
      </p:pic>
      <p:pic>
        <p:nvPicPr>
          <p:cNvPr id="22" name="Picture 21">
            <a:extLst>
              <a:ext uri="{FF2B5EF4-FFF2-40B4-BE49-F238E27FC236}">
                <a16:creationId xmlns:a16="http://schemas.microsoft.com/office/drawing/2014/main" id="{D768C47A-676C-F084-E222-079F7B252C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96991" y="1997146"/>
            <a:ext cx="396119" cy="396119"/>
          </a:xfrm>
          <a:prstGeom prst="rect">
            <a:avLst/>
          </a:prstGeom>
        </p:spPr>
      </p:pic>
      <p:pic>
        <p:nvPicPr>
          <p:cNvPr id="26" name="Picture 25">
            <a:extLst>
              <a:ext uri="{FF2B5EF4-FFF2-40B4-BE49-F238E27FC236}">
                <a16:creationId xmlns:a16="http://schemas.microsoft.com/office/drawing/2014/main" id="{132976C3-3D6C-3E76-6D97-B5B2CE5931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70851" y="2668396"/>
            <a:ext cx="468061" cy="468061"/>
          </a:xfrm>
          <a:prstGeom prst="rect">
            <a:avLst/>
          </a:prstGeom>
        </p:spPr>
      </p:pic>
      <p:pic>
        <p:nvPicPr>
          <p:cNvPr id="28" name="Picture 27">
            <a:extLst>
              <a:ext uri="{FF2B5EF4-FFF2-40B4-BE49-F238E27FC236}">
                <a16:creationId xmlns:a16="http://schemas.microsoft.com/office/drawing/2014/main" id="{630C4F89-0154-40B1-E485-0F349701695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11822" y="3384150"/>
            <a:ext cx="366455" cy="451450"/>
          </a:xfrm>
          <a:prstGeom prst="rect">
            <a:avLst/>
          </a:prstGeom>
        </p:spPr>
      </p:pic>
      <p:pic>
        <p:nvPicPr>
          <p:cNvPr id="30" name="Picture 29">
            <a:extLst>
              <a:ext uri="{FF2B5EF4-FFF2-40B4-BE49-F238E27FC236}">
                <a16:creationId xmlns:a16="http://schemas.microsoft.com/office/drawing/2014/main" id="{EECA8F0D-31BC-9C2B-163A-D78ADCCD561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96991" y="5542912"/>
            <a:ext cx="377935" cy="377935"/>
          </a:xfrm>
          <a:prstGeom prst="rect">
            <a:avLst/>
          </a:prstGeom>
        </p:spPr>
      </p:pic>
      <p:pic>
        <p:nvPicPr>
          <p:cNvPr id="32" name="Picture 31" descr="A black background with a black square&#10;&#10;Description automatically generated with medium confidence">
            <a:extLst>
              <a:ext uri="{FF2B5EF4-FFF2-40B4-BE49-F238E27FC236}">
                <a16:creationId xmlns:a16="http://schemas.microsoft.com/office/drawing/2014/main" id="{3C2EA865-1152-F7FD-D935-D3D7A26BE82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96991" y="4828987"/>
            <a:ext cx="391118" cy="391118"/>
          </a:xfrm>
          <a:prstGeom prst="rect">
            <a:avLst/>
          </a:prstGeom>
        </p:spPr>
      </p:pic>
      <p:pic>
        <p:nvPicPr>
          <p:cNvPr id="36" name="Picture 35" descr="A black background with a black square&#10;&#10;Description automatically generated with medium confidence">
            <a:extLst>
              <a:ext uri="{FF2B5EF4-FFF2-40B4-BE49-F238E27FC236}">
                <a16:creationId xmlns:a16="http://schemas.microsoft.com/office/drawing/2014/main" id="{0A2426A6-2885-0DF6-A9D5-B0ACA23AE43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96991" y="4103850"/>
            <a:ext cx="392758" cy="392758"/>
          </a:xfrm>
          <a:prstGeom prst="rect">
            <a:avLst/>
          </a:prstGeom>
        </p:spPr>
      </p:pic>
    </p:spTree>
    <p:extLst>
      <p:ext uri="{BB962C8B-B14F-4D97-AF65-F5344CB8AC3E}">
        <p14:creationId xmlns:p14="http://schemas.microsoft.com/office/powerpoint/2010/main" val="35482533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838200" y="266219"/>
            <a:ext cx="10389243" cy="1424470"/>
          </a:xfrm>
          <a:noFill/>
        </p:spPr>
        <p:txBody>
          <a:bodyPr anchor="ctr">
            <a:noAutofit/>
          </a:bodyPr>
          <a:lstStyle/>
          <a:p>
            <a:r>
              <a:rPr lang="en-US" dirty="0"/>
              <a:t>Executive Summary</a:t>
            </a:r>
          </a:p>
        </p:txBody>
      </p:sp>
      <p:sp>
        <p:nvSpPr>
          <p:cNvPr id="7" name="Table Placeholder 6">
            <a:extLst>
              <a:ext uri="{FF2B5EF4-FFF2-40B4-BE49-F238E27FC236}">
                <a16:creationId xmlns:a16="http://schemas.microsoft.com/office/drawing/2014/main" id="{B2047839-A936-1DFD-06BC-3BDCC1D07EE4}"/>
              </a:ext>
            </a:extLst>
          </p:cNvPr>
          <p:cNvSpPr>
            <a:spLocks noGrp="1"/>
          </p:cNvSpPr>
          <p:nvPr>
            <p:ph type="tbl" sz="quarter" idx="13"/>
          </p:nvPr>
        </p:nvSpPr>
        <p:spPr>
          <a:xfrm>
            <a:off x="822222" y="1848006"/>
            <a:ext cx="10547555" cy="3313930"/>
          </a:xfrm>
        </p:spPr>
        <p:txBody>
          <a:bodyPr>
            <a:normAutofit/>
          </a:bodyPr>
          <a:lstStyle/>
          <a:p>
            <a:pPr>
              <a:lnSpc>
                <a:spcPct val="120000"/>
              </a:lnSpc>
            </a:pPr>
            <a:endParaRPr lang="en-US" sz="1800" dirty="0"/>
          </a:p>
          <a:p>
            <a:pPr>
              <a:lnSpc>
                <a:spcPct val="120000"/>
              </a:lnSpc>
            </a:pPr>
            <a:r>
              <a:rPr lang="en-US" sz="1800" dirty="0"/>
              <a:t>This report analyzes data collected from a Stack Overflow survey, IBM resources, and job postings on GitHub. Following meticulous data cleaning and exploratory analysis, the findings are presented through interactive dashboards. Key findings indicate that JavaScript remains the leading programming language and is projected to maintain its dominance in the future. In the realm of database technologies, MySQL is currently the most widely used, while PostgreSQL is anticipated to gain popularity. Demographic analysis reveals that the majority of respondents are male, primarily located in the USA, with an average age of 28. This report provides valuable insights for businesses and professionals seeking to align with current industry trends and remain at the forefront of IT development.</a:t>
            </a:r>
          </a:p>
        </p:txBody>
      </p:sp>
    </p:spTree>
    <p:extLst>
      <p:ext uri="{BB962C8B-B14F-4D97-AF65-F5344CB8AC3E}">
        <p14:creationId xmlns:p14="http://schemas.microsoft.com/office/powerpoint/2010/main" val="19566979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51A29E-9F81-4629-83E7-D323B42B033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214C3B-5C1C-58A4-3920-DF432213D141}"/>
              </a:ext>
            </a:extLst>
          </p:cNvPr>
          <p:cNvSpPr>
            <a:spLocks noGrp="1"/>
          </p:cNvSpPr>
          <p:nvPr>
            <p:ph type="title"/>
          </p:nvPr>
        </p:nvSpPr>
        <p:spPr>
          <a:xfrm>
            <a:off x="838200" y="266219"/>
            <a:ext cx="10389243" cy="1424470"/>
          </a:xfrm>
          <a:noFill/>
        </p:spPr>
        <p:txBody>
          <a:bodyPr anchor="ctr">
            <a:noAutofit/>
          </a:bodyPr>
          <a:lstStyle/>
          <a:p>
            <a:r>
              <a:rPr lang="en-US" dirty="0"/>
              <a:t>Introduction</a:t>
            </a:r>
          </a:p>
        </p:txBody>
      </p:sp>
      <p:sp>
        <p:nvSpPr>
          <p:cNvPr id="7" name="Table Placeholder 6">
            <a:extLst>
              <a:ext uri="{FF2B5EF4-FFF2-40B4-BE49-F238E27FC236}">
                <a16:creationId xmlns:a16="http://schemas.microsoft.com/office/drawing/2014/main" id="{E4DDB241-2D4B-B4B4-545F-052C433A82DD}"/>
              </a:ext>
            </a:extLst>
          </p:cNvPr>
          <p:cNvSpPr>
            <a:spLocks noGrp="1"/>
          </p:cNvSpPr>
          <p:nvPr>
            <p:ph type="tbl" sz="quarter" idx="13"/>
          </p:nvPr>
        </p:nvSpPr>
        <p:spPr>
          <a:xfrm>
            <a:off x="838200" y="1789157"/>
            <a:ext cx="10773697" cy="4297680"/>
          </a:xfrm>
        </p:spPr>
        <p:txBody>
          <a:bodyPr>
            <a:normAutofit/>
          </a:bodyPr>
          <a:lstStyle/>
          <a:p>
            <a:r>
              <a:rPr lang="en-US" sz="2000" dirty="0"/>
              <a:t>This data analytics presentation reports both current and future trends in </a:t>
            </a:r>
            <a:r>
              <a:rPr lang="en-US" sz="2000" b="1" dirty="0"/>
              <a:t>key IT skills</a:t>
            </a:r>
            <a:r>
              <a:rPr lang="en-US" sz="2000" dirty="0"/>
              <a:t> related to </a:t>
            </a:r>
            <a:r>
              <a:rPr lang="en-US" sz="2000" b="1" dirty="0"/>
              <a:t>programming languages, databases, platforms, and web frameworks</a:t>
            </a:r>
            <a:r>
              <a:rPr lang="en-US" sz="2000" dirty="0"/>
              <a:t>. The analysis addresses the following critical questions:</a:t>
            </a:r>
          </a:p>
          <a:p>
            <a:endParaRPr lang="en-US" sz="2000" dirty="0"/>
          </a:p>
          <a:p>
            <a:pPr>
              <a:buFont typeface="+mj-lt"/>
              <a:buAutoNum type="arabicPeriod"/>
            </a:pPr>
            <a:r>
              <a:rPr lang="en-US" sz="2000" b="1" dirty="0"/>
              <a:t>Which programming languages are most in demand today?</a:t>
            </a:r>
            <a:endParaRPr lang="en-US" sz="2000" dirty="0"/>
          </a:p>
          <a:p>
            <a:pPr>
              <a:buFont typeface="+mj-lt"/>
              <a:buAutoNum type="arabicPeriod"/>
            </a:pPr>
            <a:r>
              <a:rPr lang="en-US" sz="2000" b="1" dirty="0"/>
              <a:t>What are the top database skills in demand?</a:t>
            </a:r>
          </a:p>
          <a:p>
            <a:pPr>
              <a:buFont typeface="+mj-lt"/>
              <a:buAutoNum type="arabicPeriod"/>
            </a:pPr>
            <a:r>
              <a:rPr lang="en-US" sz="2000" b="1" dirty="0"/>
              <a:t>Which Integrated Development Environments are the most popular?</a:t>
            </a:r>
          </a:p>
          <a:p>
            <a:pPr>
              <a:buFont typeface="+mj-lt"/>
              <a:buAutoNum type="arabicPeriod"/>
            </a:pPr>
            <a:endParaRPr lang="en-US" sz="2000" dirty="0"/>
          </a:p>
          <a:p>
            <a:r>
              <a:rPr lang="en-US" sz="2000" dirty="0"/>
              <a:t>"Additionally, the report explores demographic trends within the IT workforce, including gender distribution, average age, education level, and country. These insights aim to help professionals and businesses align their skills and strategies with evolving industry demands."</a:t>
            </a:r>
            <a:endParaRPr lang="en-US" dirty="0"/>
          </a:p>
        </p:txBody>
      </p:sp>
    </p:spTree>
    <p:extLst>
      <p:ext uri="{BB962C8B-B14F-4D97-AF65-F5344CB8AC3E}">
        <p14:creationId xmlns:p14="http://schemas.microsoft.com/office/powerpoint/2010/main" val="31508999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23B044-23A5-C1F5-F83B-865142D81D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0917BB-47A8-BAA1-740D-7D72DCEBC2E4}"/>
              </a:ext>
            </a:extLst>
          </p:cNvPr>
          <p:cNvSpPr>
            <a:spLocks noGrp="1"/>
          </p:cNvSpPr>
          <p:nvPr>
            <p:ph type="title"/>
          </p:nvPr>
        </p:nvSpPr>
        <p:spPr>
          <a:xfrm>
            <a:off x="838200" y="266219"/>
            <a:ext cx="10389243" cy="1424470"/>
          </a:xfrm>
          <a:noFill/>
        </p:spPr>
        <p:txBody>
          <a:bodyPr anchor="ctr">
            <a:noAutofit/>
          </a:bodyPr>
          <a:lstStyle/>
          <a:p>
            <a:r>
              <a:rPr lang="en-US" dirty="0"/>
              <a:t>Methodology</a:t>
            </a:r>
          </a:p>
        </p:txBody>
      </p:sp>
      <p:sp>
        <p:nvSpPr>
          <p:cNvPr id="7" name="Table Placeholder 6">
            <a:extLst>
              <a:ext uri="{FF2B5EF4-FFF2-40B4-BE49-F238E27FC236}">
                <a16:creationId xmlns:a16="http://schemas.microsoft.com/office/drawing/2014/main" id="{A781A478-EDE5-92C9-3A6E-C6FBF432BDC9}"/>
              </a:ext>
            </a:extLst>
          </p:cNvPr>
          <p:cNvSpPr>
            <a:spLocks noGrp="1"/>
          </p:cNvSpPr>
          <p:nvPr>
            <p:ph type="tbl" sz="quarter" idx="13"/>
          </p:nvPr>
        </p:nvSpPr>
        <p:spPr>
          <a:xfrm>
            <a:off x="838200" y="1809476"/>
            <a:ext cx="7360920" cy="4601483"/>
          </a:xfrm>
        </p:spPr>
        <p:txBody>
          <a:bodyPr>
            <a:normAutofit/>
          </a:bodyPr>
          <a:lstStyle/>
          <a:p>
            <a:r>
              <a:rPr lang="en-US" sz="2000" dirty="0"/>
              <a:t>The methodology of this study involves several steps for data collection and analysis.</a:t>
            </a:r>
          </a:p>
          <a:p>
            <a:r>
              <a:rPr lang="en-US" sz="2000" dirty="0"/>
              <a:t>First, we scrape internet websites and access APIs to collect data in various formats, such as .csv files, Excel sheets, and databases.</a:t>
            </a:r>
          </a:p>
          <a:p>
            <a:r>
              <a:rPr lang="en-US" sz="2000" dirty="0"/>
              <a:t>After data collection, we perform data wrangling techniques to prepare the data for analysis.</a:t>
            </a:r>
          </a:p>
          <a:p>
            <a:r>
              <a:rPr lang="en-US" sz="2000" dirty="0"/>
              <a:t>Once the data is ready, we apply statistical techniques to conduct in-depth analyses.</a:t>
            </a:r>
          </a:p>
          <a:p>
            <a:r>
              <a:rPr lang="en-US" sz="2000" dirty="0"/>
              <a:t>We then consolidate all information using Google Looker Studio to create a visually engaging dashboard.</a:t>
            </a:r>
          </a:p>
          <a:p>
            <a:r>
              <a:rPr lang="en-US" sz="2000" dirty="0"/>
              <a:t>Finally, we share our findings in a presentation, utilizing storytelling skills to effectively communicate the key results. </a:t>
            </a:r>
          </a:p>
        </p:txBody>
      </p:sp>
    </p:spTree>
    <p:extLst>
      <p:ext uri="{BB962C8B-B14F-4D97-AF65-F5344CB8AC3E}">
        <p14:creationId xmlns:p14="http://schemas.microsoft.com/office/powerpoint/2010/main" val="19096351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1E0C1E-1512-4405-BC83-488E9E6B75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709AD0-CE50-003E-E4BF-5F96EA0D2E7D}"/>
              </a:ext>
            </a:extLst>
          </p:cNvPr>
          <p:cNvSpPr>
            <a:spLocks noGrp="1"/>
          </p:cNvSpPr>
          <p:nvPr>
            <p:ph type="title"/>
          </p:nvPr>
        </p:nvSpPr>
        <p:spPr>
          <a:xfrm>
            <a:off x="838200" y="266219"/>
            <a:ext cx="10389243" cy="1424470"/>
          </a:xfrm>
          <a:noFill/>
        </p:spPr>
        <p:txBody>
          <a:bodyPr anchor="ctr">
            <a:noAutofit/>
          </a:bodyPr>
          <a:lstStyle/>
          <a:p>
            <a:r>
              <a:rPr lang="en-US" dirty="0"/>
              <a:t>Results – Programming Language Trends</a:t>
            </a:r>
          </a:p>
        </p:txBody>
      </p:sp>
      <p:sp>
        <p:nvSpPr>
          <p:cNvPr id="11" name="Title 1">
            <a:extLst>
              <a:ext uri="{FF2B5EF4-FFF2-40B4-BE49-F238E27FC236}">
                <a16:creationId xmlns:a16="http://schemas.microsoft.com/office/drawing/2014/main" id="{3AEF81D3-7A53-61DF-6582-372EA9AF09B3}"/>
              </a:ext>
            </a:extLst>
          </p:cNvPr>
          <p:cNvSpPr txBox="1">
            <a:spLocks/>
          </p:cNvSpPr>
          <p:nvPr/>
        </p:nvSpPr>
        <p:spPr>
          <a:xfrm>
            <a:off x="711839" y="1968018"/>
            <a:ext cx="4617721" cy="455141"/>
          </a:xfrm>
          <a:prstGeom prst="rect">
            <a:avLst/>
          </a:prstGeom>
          <a:noFill/>
        </p:spPr>
        <p:txBody>
          <a:bodyPr vert="horz" lIns="91440" tIns="45720" rIns="91440" bIns="45720" rtlCol="0" anchor="ctr" anchorCtr="0">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a:r>
              <a:rPr lang="en-US" sz="1600" u="sng" dirty="0"/>
              <a:t>Top 10 Languages Worked With</a:t>
            </a:r>
          </a:p>
        </p:txBody>
      </p:sp>
      <p:sp>
        <p:nvSpPr>
          <p:cNvPr id="12" name="Title 1">
            <a:extLst>
              <a:ext uri="{FF2B5EF4-FFF2-40B4-BE49-F238E27FC236}">
                <a16:creationId xmlns:a16="http://schemas.microsoft.com/office/drawing/2014/main" id="{E400F497-1720-8554-ABA8-BFA966FA9422}"/>
              </a:ext>
            </a:extLst>
          </p:cNvPr>
          <p:cNvSpPr txBox="1">
            <a:spLocks/>
          </p:cNvSpPr>
          <p:nvPr/>
        </p:nvSpPr>
        <p:spPr>
          <a:xfrm>
            <a:off x="6653756" y="1871497"/>
            <a:ext cx="4201804" cy="648181"/>
          </a:xfrm>
          <a:prstGeom prst="rect">
            <a:avLst/>
          </a:prstGeom>
          <a:noFill/>
        </p:spPr>
        <p:txBody>
          <a:bodyPr vert="horz" lIns="91440" tIns="45720" rIns="91440" bIns="45720" rtlCol="0" anchor="ctr" anchorCtr="0">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a:r>
              <a:rPr lang="en-US" sz="1600" u="sng" dirty="0"/>
              <a:t>Top 10 Languages for the Next Year</a:t>
            </a:r>
          </a:p>
        </p:txBody>
      </p:sp>
      <p:pic>
        <p:nvPicPr>
          <p:cNvPr id="14" name="Picture 13">
            <a:extLst>
              <a:ext uri="{FF2B5EF4-FFF2-40B4-BE49-F238E27FC236}">
                <a16:creationId xmlns:a16="http://schemas.microsoft.com/office/drawing/2014/main" id="{22B503BE-47D4-416B-04C5-277177A2F8A7}"/>
              </a:ext>
            </a:extLst>
          </p:cNvPr>
          <p:cNvPicPr>
            <a:picLocks noChangeAspect="1"/>
          </p:cNvPicPr>
          <p:nvPr/>
        </p:nvPicPr>
        <p:blipFill>
          <a:blip r:embed="rId2"/>
          <a:stretch>
            <a:fillRect/>
          </a:stretch>
        </p:blipFill>
        <p:spPr>
          <a:xfrm>
            <a:off x="711839" y="2423159"/>
            <a:ext cx="4617721" cy="2935511"/>
          </a:xfrm>
          <a:prstGeom prst="rect">
            <a:avLst/>
          </a:prstGeom>
        </p:spPr>
      </p:pic>
      <p:pic>
        <p:nvPicPr>
          <p:cNvPr id="16" name="Picture 15">
            <a:extLst>
              <a:ext uri="{FF2B5EF4-FFF2-40B4-BE49-F238E27FC236}">
                <a16:creationId xmlns:a16="http://schemas.microsoft.com/office/drawing/2014/main" id="{C32EA067-F401-24AD-3904-A879E5991407}"/>
              </a:ext>
            </a:extLst>
          </p:cNvPr>
          <p:cNvPicPr>
            <a:picLocks noChangeAspect="1"/>
          </p:cNvPicPr>
          <p:nvPr/>
        </p:nvPicPr>
        <p:blipFill>
          <a:blip r:embed="rId3"/>
          <a:stretch>
            <a:fillRect/>
          </a:stretch>
        </p:blipFill>
        <p:spPr>
          <a:xfrm>
            <a:off x="6281874" y="2423159"/>
            <a:ext cx="4945569" cy="2930948"/>
          </a:xfrm>
          <a:prstGeom prst="rect">
            <a:avLst/>
          </a:prstGeom>
        </p:spPr>
      </p:pic>
      <p:sp>
        <p:nvSpPr>
          <p:cNvPr id="19" name="Title 1">
            <a:extLst>
              <a:ext uri="{FF2B5EF4-FFF2-40B4-BE49-F238E27FC236}">
                <a16:creationId xmlns:a16="http://schemas.microsoft.com/office/drawing/2014/main" id="{C487C526-3715-97DE-1487-E909EE1FBA90}"/>
              </a:ext>
            </a:extLst>
          </p:cNvPr>
          <p:cNvSpPr txBox="1">
            <a:spLocks/>
          </p:cNvSpPr>
          <p:nvPr/>
        </p:nvSpPr>
        <p:spPr>
          <a:xfrm>
            <a:off x="732390" y="6402859"/>
            <a:ext cx="10143721" cy="455141"/>
          </a:xfrm>
          <a:prstGeom prst="rect">
            <a:avLst/>
          </a:prstGeom>
          <a:noFill/>
        </p:spPr>
        <p:txBody>
          <a:bodyPr vert="horz" lIns="91440" tIns="45720" rIns="91440" bIns="45720" rtlCol="0" anchor="ctr" anchorCtr="0">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a:r>
              <a:rPr lang="en-US" sz="1600" dirty="0"/>
              <a:t>Dashboard available at </a:t>
            </a:r>
            <a:r>
              <a:rPr lang="en-US" sz="1600" u="sng" dirty="0">
                <a:hlinkClick r:id="rId4"/>
              </a:rPr>
              <a:t>https://lookerstudio.google.com/reporting/0f58c0c5-4a79-4543-b035-6a8f21b45094</a:t>
            </a:r>
            <a:endParaRPr lang="en-US" sz="1600" u="sng" dirty="0"/>
          </a:p>
        </p:txBody>
      </p:sp>
    </p:spTree>
    <p:extLst>
      <p:ext uri="{BB962C8B-B14F-4D97-AF65-F5344CB8AC3E}">
        <p14:creationId xmlns:p14="http://schemas.microsoft.com/office/powerpoint/2010/main" val="34641937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557644-DDAA-902E-25C0-62D830D7D8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8580F54-5CB2-E2D7-85D3-DF4D6A461E52}"/>
              </a:ext>
            </a:extLst>
          </p:cNvPr>
          <p:cNvSpPr>
            <a:spLocks noGrp="1"/>
          </p:cNvSpPr>
          <p:nvPr>
            <p:ph type="title"/>
          </p:nvPr>
        </p:nvSpPr>
        <p:spPr>
          <a:xfrm>
            <a:off x="838201" y="266219"/>
            <a:ext cx="10093960" cy="1424470"/>
          </a:xfrm>
          <a:noFill/>
        </p:spPr>
        <p:txBody>
          <a:bodyPr anchor="ctr">
            <a:noAutofit/>
          </a:bodyPr>
          <a:lstStyle/>
          <a:p>
            <a:r>
              <a:rPr lang="en-US" sz="2800" dirty="0"/>
              <a:t>Findings &amp; Implications – Programming Language Trends</a:t>
            </a:r>
          </a:p>
        </p:txBody>
      </p:sp>
      <p:sp>
        <p:nvSpPr>
          <p:cNvPr id="5" name="Rectangle 4">
            <a:extLst>
              <a:ext uri="{FF2B5EF4-FFF2-40B4-BE49-F238E27FC236}">
                <a16:creationId xmlns:a16="http://schemas.microsoft.com/office/drawing/2014/main" id="{67ACD30D-2E57-1D20-4149-6A2DC00C30C9}"/>
              </a:ext>
            </a:extLst>
          </p:cNvPr>
          <p:cNvSpPr/>
          <p:nvPr/>
        </p:nvSpPr>
        <p:spPr bwMode="auto">
          <a:xfrm>
            <a:off x="639007" y="2520708"/>
            <a:ext cx="4989633" cy="3524492"/>
          </a:xfrm>
          <a:prstGeom prst="rect">
            <a:avLst/>
          </a:prstGeom>
          <a:gradFill flip="none" rotWithShape="1">
            <a:gsLst>
              <a:gs pos="100000">
                <a:schemeClr val="bg1"/>
              </a:gs>
              <a:gs pos="0">
                <a:schemeClr val="bg1">
                  <a:lumMod val="85000"/>
                </a:schemeClr>
              </a:gs>
            </a:gsLst>
            <a:lin ang="16200000" scaled="1"/>
            <a:tileRect/>
          </a:gradFill>
          <a:ln w="9525">
            <a:noFill/>
            <a:round/>
            <a:headEnd/>
            <a:tailEnd/>
          </a:ln>
        </p:spPr>
        <p:txBody>
          <a:bodyPr vert="horz" wrap="square" lIns="121920" tIns="60960" rIns="121920" bIns="60960" numCol="1" rtlCol="0" anchor="t" anchorCtr="0" compatLnSpc="1">
            <a:prstTxWarp prst="textNoShape">
              <a:avLst/>
            </a:prstTxWarp>
          </a:bodyPr>
          <a:lstStyle/>
          <a:p>
            <a:r>
              <a:rPr lang="en-US" dirty="0"/>
              <a:t>The most commonly used languages are JavaScript, HTML, CSS, SQL, shell scripting languages, and Python.</a:t>
            </a:r>
          </a:p>
          <a:p>
            <a:endParaRPr lang="en-US" dirty="0"/>
          </a:p>
          <a:p>
            <a:r>
              <a:rPr lang="en-US" dirty="0"/>
              <a:t>JavaScript, HTML, CSS, SQL, and Python are expected to be the most in-demand programming languages in the future.</a:t>
            </a:r>
          </a:p>
          <a:p>
            <a:endParaRPr lang="en-US" dirty="0"/>
          </a:p>
          <a:p>
            <a:r>
              <a:rPr lang="en-US" dirty="0"/>
              <a:t>The demand for Python is anticipated to surpass that of SQL in the coming years.</a:t>
            </a:r>
          </a:p>
        </p:txBody>
      </p:sp>
      <p:sp>
        <p:nvSpPr>
          <p:cNvPr id="7" name="Rectangle 6">
            <a:extLst>
              <a:ext uri="{FF2B5EF4-FFF2-40B4-BE49-F238E27FC236}">
                <a16:creationId xmlns:a16="http://schemas.microsoft.com/office/drawing/2014/main" id="{5334A47F-61D6-BDA0-0A6D-4109405FE398}"/>
              </a:ext>
            </a:extLst>
          </p:cNvPr>
          <p:cNvSpPr/>
          <p:nvPr/>
        </p:nvSpPr>
        <p:spPr bwMode="auto">
          <a:xfrm>
            <a:off x="639007" y="1935198"/>
            <a:ext cx="4989633" cy="585510"/>
          </a:xfrm>
          <a:prstGeom prst="rect">
            <a:avLst/>
          </a:prstGeom>
          <a:solidFill>
            <a:srgbClr val="7030A0"/>
          </a:solidFill>
          <a:ln w="9525">
            <a:noFill/>
            <a:round/>
            <a:headEnd/>
            <a:tailEnd/>
          </a:ln>
        </p:spPr>
        <p:txBody>
          <a:bodyPr vert="horz" wrap="square" lIns="121920" tIns="60960" rIns="121920" bIns="60960" numCol="1" rtlCol="0" anchor="ctr" anchorCtr="0" compatLnSpc="1">
            <a:prstTxWarp prst="textNoShape">
              <a:avLst/>
            </a:prstTxWarp>
          </a:bodyPr>
          <a:lstStyle/>
          <a:p>
            <a:pPr algn="ctr"/>
            <a:r>
              <a:rPr lang="en-US" sz="2200" b="1" dirty="0">
                <a:solidFill>
                  <a:schemeClr val="bg1"/>
                </a:solidFill>
              </a:rPr>
              <a:t>Findings</a:t>
            </a:r>
          </a:p>
        </p:txBody>
      </p:sp>
      <p:sp>
        <p:nvSpPr>
          <p:cNvPr id="9" name="Rectangle 8">
            <a:extLst>
              <a:ext uri="{FF2B5EF4-FFF2-40B4-BE49-F238E27FC236}">
                <a16:creationId xmlns:a16="http://schemas.microsoft.com/office/drawing/2014/main" id="{5D05A8D8-DD32-0F95-B56E-E3D94CDD6D03}"/>
              </a:ext>
            </a:extLst>
          </p:cNvPr>
          <p:cNvSpPr/>
          <p:nvPr/>
        </p:nvSpPr>
        <p:spPr bwMode="auto">
          <a:xfrm>
            <a:off x="6116320" y="2520708"/>
            <a:ext cx="4989633" cy="3524492"/>
          </a:xfrm>
          <a:prstGeom prst="rect">
            <a:avLst/>
          </a:prstGeom>
          <a:gradFill flip="none" rotWithShape="1">
            <a:gsLst>
              <a:gs pos="100000">
                <a:schemeClr val="bg1"/>
              </a:gs>
              <a:gs pos="0">
                <a:schemeClr val="bg1">
                  <a:lumMod val="85000"/>
                </a:schemeClr>
              </a:gs>
            </a:gsLst>
            <a:lin ang="16200000" scaled="1"/>
            <a:tileRect/>
          </a:gradFill>
          <a:ln w="9525">
            <a:noFill/>
            <a:round/>
            <a:headEnd/>
            <a:tailEnd/>
          </a:ln>
        </p:spPr>
        <p:txBody>
          <a:bodyPr vert="horz" wrap="square" lIns="121920" tIns="60960" rIns="121920" bIns="60960" numCol="1" rtlCol="0" anchor="t" anchorCtr="0" compatLnSpc="1">
            <a:prstTxWarp prst="textNoShape">
              <a:avLst/>
            </a:prstTxWarp>
          </a:bodyPr>
          <a:lstStyle/>
          <a:p>
            <a:r>
              <a:rPr lang="en-US" dirty="0"/>
              <a:t>Focus on JavaScript, HTML, CSS, SQL, and Python to stay competitive.</a:t>
            </a:r>
          </a:p>
          <a:p>
            <a:endParaRPr lang="en-US" dirty="0"/>
          </a:p>
          <a:p>
            <a:r>
              <a:rPr lang="en-US" dirty="0"/>
              <a:t>Educational programs should prioritize these languages to meet future industry needs.</a:t>
            </a:r>
          </a:p>
          <a:p>
            <a:endParaRPr lang="en-US" dirty="0"/>
          </a:p>
          <a:p>
            <a:r>
              <a:rPr lang="en-US" dirty="0"/>
              <a:t>Companies may invest in Python training for staff to support data science and automation. </a:t>
            </a:r>
          </a:p>
        </p:txBody>
      </p:sp>
      <p:sp>
        <p:nvSpPr>
          <p:cNvPr id="10" name="Rectangle 9">
            <a:extLst>
              <a:ext uri="{FF2B5EF4-FFF2-40B4-BE49-F238E27FC236}">
                <a16:creationId xmlns:a16="http://schemas.microsoft.com/office/drawing/2014/main" id="{A294FAFC-4E54-07E2-56F4-B3E540A06C7C}"/>
              </a:ext>
            </a:extLst>
          </p:cNvPr>
          <p:cNvSpPr/>
          <p:nvPr/>
        </p:nvSpPr>
        <p:spPr bwMode="auto">
          <a:xfrm>
            <a:off x="6116320" y="1935198"/>
            <a:ext cx="4989633" cy="585510"/>
          </a:xfrm>
          <a:prstGeom prst="rect">
            <a:avLst/>
          </a:prstGeom>
          <a:solidFill>
            <a:schemeClr val="accent5">
              <a:lumMod val="75000"/>
            </a:schemeClr>
          </a:solidFill>
          <a:ln w="9525">
            <a:noFill/>
            <a:round/>
            <a:headEnd/>
            <a:tailEnd/>
          </a:ln>
        </p:spPr>
        <p:txBody>
          <a:bodyPr vert="horz" wrap="square" lIns="121920" tIns="60960" rIns="121920" bIns="60960" numCol="1" rtlCol="0" anchor="ctr" anchorCtr="0" compatLnSpc="1">
            <a:prstTxWarp prst="textNoShape">
              <a:avLst/>
            </a:prstTxWarp>
          </a:bodyPr>
          <a:lstStyle/>
          <a:p>
            <a:pPr algn="ctr"/>
            <a:r>
              <a:rPr lang="en-US" sz="2200" b="1" dirty="0">
                <a:solidFill>
                  <a:schemeClr val="bg1"/>
                </a:solidFill>
              </a:rPr>
              <a:t>Implications</a:t>
            </a:r>
          </a:p>
        </p:txBody>
      </p:sp>
    </p:spTree>
    <p:extLst>
      <p:ext uri="{BB962C8B-B14F-4D97-AF65-F5344CB8AC3E}">
        <p14:creationId xmlns:p14="http://schemas.microsoft.com/office/powerpoint/2010/main" val="28733842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BCABCE-0B33-5067-3DBF-BF1E8329CE7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DA48EA-E1C0-AB68-52EA-A0E7026B8D85}"/>
              </a:ext>
            </a:extLst>
          </p:cNvPr>
          <p:cNvSpPr>
            <a:spLocks noGrp="1"/>
          </p:cNvSpPr>
          <p:nvPr>
            <p:ph type="title"/>
          </p:nvPr>
        </p:nvSpPr>
        <p:spPr>
          <a:xfrm>
            <a:off x="838200" y="266219"/>
            <a:ext cx="10389243" cy="1424470"/>
          </a:xfrm>
          <a:noFill/>
        </p:spPr>
        <p:txBody>
          <a:bodyPr anchor="ctr">
            <a:noAutofit/>
          </a:bodyPr>
          <a:lstStyle/>
          <a:p>
            <a:r>
              <a:rPr lang="en-US" dirty="0"/>
              <a:t>Results – Database Trends</a:t>
            </a:r>
          </a:p>
        </p:txBody>
      </p:sp>
      <p:sp>
        <p:nvSpPr>
          <p:cNvPr id="11" name="Title 1">
            <a:extLst>
              <a:ext uri="{FF2B5EF4-FFF2-40B4-BE49-F238E27FC236}">
                <a16:creationId xmlns:a16="http://schemas.microsoft.com/office/drawing/2014/main" id="{4B2262CE-46C0-EECD-4E7B-B9370788626D}"/>
              </a:ext>
            </a:extLst>
          </p:cNvPr>
          <p:cNvSpPr txBox="1">
            <a:spLocks/>
          </p:cNvSpPr>
          <p:nvPr/>
        </p:nvSpPr>
        <p:spPr>
          <a:xfrm>
            <a:off x="711839" y="1968018"/>
            <a:ext cx="4617721" cy="455141"/>
          </a:xfrm>
          <a:prstGeom prst="rect">
            <a:avLst/>
          </a:prstGeom>
          <a:noFill/>
        </p:spPr>
        <p:txBody>
          <a:bodyPr vert="horz" lIns="91440" tIns="45720" rIns="91440" bIns="45720" rtlCol="0" anchor="ctr" anchorCtr="0">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a:r>
              <a:rPr lang="en-US" sz="1600" u="sng" dirty="0"/>
              <a:t>Top 10 Databases Worked With</a:t>
            </a:r>
          </a:p>
        </p:txBody>
      </p:sp>
      <p:sp>
        <p:nvSpPr>
          <p:cNvPr id="12" name="Title 1">
            <a:extLst>
              <a:ext uri="{FF2B5EF4-FFF2-40B4-BE49-F238E27FC236}">
                <a16:creationId xmlns:a16="http://schemas.microsoft.com/office/drawing/2014/main" id="{99E12909-4AC3-E1E7-3937-A07552FD8A25}"/>
              </a:ext>
            </a:extLst>
          </p:cNvPr>
          <p:cNvSpPr txBox="1">
            <a:spLocks/>
          </p:cNvSpPr>
          <p:nvPr/>
        </p:nvSpPr>
        <p:spPr>
          <a:xfrm>
            <a:off x="6653756" y="1871497"/>
            <a:ext cx="4201804" cy="648181"/>
          </a:xfrm>
          <a:prstGeom prst="rect">
            <a:avLst/>
          </a:prstGeom>
          <a:noFill/>
        </p:spPr>
        <p:txBody>
          <a:bodyPr vert="horz" lIns="91440" tIns="45720" rIns="91440" bIns="45720" rtlCol="0" anchor="ctr" anchorCtr="0">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a:r>
              <a:rPr lang="en-US" sz="1600" u="sng" dirty="0"/>
              <a:t>Top 10 Databases for the Next Year</a:t>
            </a:r>
          </a:p>
        </p:txBody>
      </p:sp>
      <p:pic>
        <p:nvPicPr>
          <p:cNvPr id="4" name="Picture 3">
            <a:extLst>
              <a:ext uri="{FF2B5EF4-FFF2-40B4-BE49-F238E27FC236}">
                <a16:creationId xmlns:a16="http://schemas.microsoft.com/office/drawing/2014/main" id="{464331AB-B384-0CB0-45DD-BDA4F1726210}"/>
              </a:ext>
            </a:extLst>
          </p:cNvPr>
          <p:cNvPicPr>
            <a:picLocks noChangeAspect="1"/>
          </p:cNvPicPr>
          <p:nvPr/>
        </p:nvPicPr>
        <p:blipFill>
          <a:blip r:embed="rId2"/>
          <a:stretch>
            <a:fillRect/>
          </a:stretch>
        </p:blipFill>
        <p:spPr>
          <a:xfrm>
            <a:off x="711839" y="2423159"/>
            <a:ext cx="5092412" cy="2930948"/>
          </a:xfrm>
          <a:prstGeom prst="rect">
            <a:avLst/>
          </a:prstGeom>
        </p:spPr>
      </p:pic>
      <p:pic>
        <p:nvPicPr>
          <p:cNvPr id="6" name="Picture 5">
            <a:extLst>
              <a:ext uri="{FF2B5EF4-FFF2-40B4-BE49-F238E27FC236}">
                <a16:creationId xmlns:a16="http://schemas.microsoft.com/office/drawing/2014/main" id="{34C0DA4E-D0EE-491D-CD4D-D385DDA63665}"/>
              </a:ext>
            </a:extLst>
          </p:cNvPr>
          <p:cNvPicPr>
            <a:picLocks noChangeAspect="1"/>
          </p:cNvPicPr>
          <p:nvPr/>
        </p:nvPicPr>
        <p:blipFill>
          <a:blip r:embed="rId3"/>
          <a:stretch>
            <a:fillRect/>
          </a:stretch>
        </p:blipFill>
        <p:spPr>
          <a:xfrm>
            <a:off x="6346286" y="2423159"/>
            <a:ext cx="5092412" cy="2930948"/>
          </a:xfrm>
          <a:prstGeom prst="rect">
            <a:avLst/>
          </a:prstGeom>
        </p:spPr>
      </p:pic>
      <p:sp>
        <p:nvSpPr>
          <p:cNvPr id="7" name="Title 1">
            <a:extLst>
              <a:ext uri="{FF2B5EF4-FFF2-40B4-BE49-F238E27FC236}">
                <a16:creationId xmlns:a16="http://schemas.microsoft.com/office/drawing/2014/main" id="{AAA7F9C3-CA55-0C2E-7A4C-2E28C81AE313}"/>
              </a:ext>
            </a:extLst>
          </p:cNvPr>
          <p:cNvSpPr txBox="1">
            <a:spLocks/>
          </p:cNvSpPr>
          <p:nvPr/>
        </p:nvSpPr>
        <p:spPr>
          <a:xfrm>
            <a:off x="732390" y="6402859"/>
            <a:ext cx="10143721" cy="455141"/>
          </a:xfrm>
          <a:prstGeom prst="rect">
            <a:avLst/>
          </a:prstGeom>
          <a:noFill/>
        </p:spPr>
        <p:txBody>
          <a:bodyPr vert="horz" lIns="91440" tIns="45720" rIns="91440" bIns="45720" rtlCol="0" anchor="ctr" anchorCtr="0">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a:r>
              <a:rPr lang="en-US" sz="1600" dirty="0"/>
              <a:t>Dashboard available at </a:t>
            </a:r>
            <a:r>
              <a:rPr lang="en-US" sz="1600" u="sng" dirty="0">
                <a:hlinkClick r:id="rId4"/>
              </a:rPr>
              <a:t>https://lookerstudio.google.com/reporting/0f58c0c5-4a79-4543-b035-6a8f21b45094</a:t>
            </a:r>
            <a:endParaRPr lang="en-US" sz="1600" u="sng" dirty="0"/>
          </a:p>
        </p:txBody>
      </p:sp>
    </p:spTree>
    <p:extLst>
      <p:ext uri="{BB962C8B-B14F-4D97-AF65-F5344CB8AC3E}">
        <p14:creationId xmlns:p14="http://schemas.microsoft.com/office/powerpoint/2010/main" val="6854429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C40DDD-1D53-DAB6-86C9-B691238327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53A24EF-0E84-51EC-C711-A912C8B69A49}"/>
              </a:ext>
            </a:extLst>
          </p:cNvPr>
          <p:cNvSpPr>
            <a:spLocks noGrp="1"/>
          </p:cNvSpPr>
          <p:nvPr>
            <p:ph type="title"/>
          </p:nvPr>
        </p:nvSpPr>
        <p:spPr>
          <a:xfrm>
            <a:off x="838201" y="266219"/>
            <a:ext cx="10093960" cy="1424470"/>
          </a:xfrm>
          <a:noFill/>
        </p:spPr>
        <p:txBody>
          <a:bodyPr anchor="ctr">
            <a:noAutofit/>
          </a:bodyPr>
          <a:lstStyle/>
          <a:p>
            <a:r>
              <a:rPr lang="en-US" sz="2800" dirty="0"/>
              <a:t>Findings &amp; Implications – Database Trends</a:t>
            </a:r>
          </a:p>
        </p:txBody>
      </p:sp>
      <p:sp>
        <p:nvSpPr>
          <p:cNvPr id="5" name="Rectangle 4">
            <a:extLst>
              <a:ext uri="{FF2B5EF4-FFF2-40B4-BE49-F238E27FC236}">
                <a16:creationId xmlns:a16="http://schemas.microsoft.com/office/drawing/2014/main" id="{585193D4-EA74-28DC-9AA9-98F1B318942B}"/>
              </a:ext>
            </a:extLst>
          </p:cNvPr>
          <p:cNvSpPr/>
          <p:nvPr/>
        </p:nvSpPr>
        <p:spPr bwMode="auto">
          <a:xfrm>
            <a:off x="639007" y="2520708"/>
            <a:ext cx="4989633" cy="3243484"/>
          </a:xfrm>
          <a:prstGeom prst="rect">
            <a:avLst/>
          </a:prstGeom>
          <a:gradFill flip="none" rotWithShape="1">
            <a:gsLst>
              <a:gs pos="100000">
                <a:schemeClr val="bg1"/>
              </a:gs>
              <a:gs pos="0">
                <a:schemeClr val="bg1">
                  <a:lumMod val="85000"/>
                </a:schemeClr>
              </a:gs>
            </a:gsLst>
            <a:lin ang="16200000" scaled="1"/>
            <a:tileRect/>
          </a:gradFill>
          <a:ln w="9525">
            <a:noFill/>
            <a:round/>
            <a:headEnd/>
            <a:tailEnd/>
          </a:ln>
        </p:spPr>
        <p:txBody>
          <a:bodyPr vert="horz" wrap="square" lIns="121920" tIns="60960" rIns="121920" bIns="60960" numCol="1" rtlCol="0" anchor="t" anchorCtr="0" compatLnSpc="1">
            <a:prstTxWarp prst="textNoShape">
              <a:avLst/>
            </a:prstTxWarp>
          </a:bodyPr>
          <a:lstStyle/>
          <a:p>
            <a:r>
              <a:rPr lang="en-US" dirty="0"/>
              <a:t>MySQL, Microsoft SQL Server, PostgreSQL, SQLite, and MongoDB are the most commonly used databases.</a:t>
            </a:r>
          </a:p>
          <a:p>
            <a:endParaRPr lang="en-US" dirty="0"/>
          </a:p>
          <a:p>
            <a:r>
              <a:rPr lang="en-US" dirty="0"/>
              <a:t>In the future, the three most in-demand databases will be PostgreSQL, MongoDB, and Redis, followed by MySQL and Elasticsearch.</a:t>
            </a:r>
          </a:p>
        </p:txBody>
      </p:sp>
      <p:sp>
        <p:nvSpPr>
          <p:cNvPr id="7" name="Rectangle 6">
            <a:extLst>
              <a:ext uri="{FF2B5EF4-FFF2-40B4-BE49-F238E27FC236}">
                <a16:creationId xmlns:a16="http://schemas.microsoft.com/office/drawing/2014/main" id="{9ED03DC9-F36B-D70E-954B-A06D4AF53B31}"/>
              </a:ext>
            </a:extLst>
          </p:cNvPr>
          <p:cNvSpPr/>
          <p:nvPr/>
        </p:nvSpPr>
        <p:spPr bwMode="auto">
          <a:xfrm>
            <a:off x="639007" y="1935198"/>
            <a:ext cx="4989633" cy="585510"/>
          </a:xfrm>
          <a:prstGeom prst="rect">
            <a:avLst/>
          </a:prstGeom>
          <a:solidFill>
            <a:srgbClr val="7030A0"/>
          </a:solidFill>
          <a:ln w="9525">
            <a:noFill/>
            <a:round/>
            <a:headEnd/>
            <a:tailEnd/>
          </a:ln>
        </p:spPr>
        <p:txBody>
          <a:bodyPr vert="horz" wrap="square" lIns="121920" tIns="60960" rIns="121920" bIns="60960" numCol="1" rtlCol="0" anchor="ctr" anchorCtr="0" compatLnSpc="1">
            <a:prstTxWarp prst="textNoShape">
              <a:avLst/>
            </a:prstTxWarp>
          </a:bodyPr>
          <a:lstStyle/>
          <a:p>
            <a:pPr algn="ctr"/>
            <a:r>
              <a:rPr lang="en-US" sz="2200" b="1" dirty="0">
                <a:solidFill>
                  <a:schemeClr val="bg1"/>
                </a:solidFill>
              </a:rPr>
              <a:t>Findings</a:t>
            </a:r>
          </a:p>
        </p:txBody>
      </p:sp>
      <p:sp>
        <p:nvSpPr>
          <p:cNvPr id="9" name="Rectangle 8">
            <a:extLst>
              <a:ext uri="{FF2B5EF4-FFF2-40B4-BE49-F238E27FC236}">
                <a16:creationId xmlns:a16="http://schemas.microsoft.com/office/drawing/2014/main" id="{4BE5E706-048C-E4E5-CC5D-12FE2A34CF0C}"/>
              </a:ext>
            </a:extLst>
          </p:cNvPr>
          <p:cNvSpPr/>
          <p:nvPr/>
        </p:nvSpPr>
        <p:spPr bwMode="auto">
          <a:xfrm>
            <a:off x="6116320" y="2520707"/>
            <a:ext cx="4989633" cy="3243485"/>
          </a:xfrm>
          <a:prstGeom prst="rect">
            <a:avLst/>
          </a:prstGeom>
          <a:gradFill flip="none" rotWithShape="1">
            <a:gsLst>
              <a:gs pos="100000">
                <a:schemeClr val="bg1"/>
              </a:gs>
              <a:gs pos="0">
                <a:schemeClr val="bg1">
                  <a:lumMod val="85000"/>
                </a:schemeClr>
              </a:gs>
            </a:gsLst>
            <a:lin ang="16200000" scaled="1"/>
            <a:tileRect/>
          </a:gradFill>
          <a:ln w="9525">
            <a:noFill/>
            <a:round/>
            <a:headEnd/>
            <a:tailEnd/>
          </a:ln>
        </p:spPr>
        <p:txBody>
          <a:bodyPr vert="horz" wrap="square" lIns="121920" tIns="60960" rIns="121920" bIns="60960" numCol="1" rtlCol="0" anchor="t" anchorCtr="0" compatLnSpc="1">
            <a:prstTxWarp prst="textNoShape">
              <a:avLst/>
            </a:prstTxWarp>
          </a:bodyPr>
          <a:lstStyle/>
          <a:p>
            <a:r>
              <a:rPr lang="en-US" dirty="0"/>
              <a:t>Skill Development: Professionals should focus on PostgreSQL, MongoDB, and Redis for future demand.</a:t>
            </a:r>
          </a:p>
          <a:p>
            <a:endParaRPr lang="en-US" dirty="0"/>
          </a:p>
          <a:p>
            <a:r>
              <a:rPr lang="en-US" dirty="0"/>
              <a:t>Training Focus: Educational programs should emphasize these databases alongside MySQL and Elasticsearch.</a:t>
            </a:r>
          </a:p>
          <a:p>
            <a:endParaRPr lang="en-US" dirty="0"/>
          </a:p>
          <a:p>
            <a:r>
              <a:rPr lang="en-US" dirty="0"/>
              <a:t>Company Resources: Businesses might prioritize PostgreSQL, MongoDB, and Redis in their infrastructure.</a:t>
            </a:r>
          </a:p>
        </p:txBody>
      </p:sp>
      <p:sp>
        <p:nvSpPr>
          <p:cNvPr id="10" name="Rectangle 9">
            <a:extLst>
              <a:ext uri="{FF2B5EF4-FFF2-40B4-BE49-F238E27FC236}">
                <a16:creationId xmlns:a16="http://schemas.microsoft.com/office/drawing/2014/main" id="{DA5F4475-1090-F9F1-08A6-94CEB32B8684}"/>
              </a:ext>
            </a:extLst>
          </p:cNvPr>
          <p:cNvSpPr/>
          <p:nvPr/>
        </p:nvSpPr>
        <p:spPr bwMode="auto">
          <a:xfrm>
            <a:off x="6116320" y="1935198"/>
            <a:ext cx="4989633" cy="585510"/>
          </a:xfrm>
          <a:prstGeom prst="rect">
            <a:avLst/>
          </a:prstGeom>
          <a:solidFill>
            <a:schemeClr val="accent5">
              <a:lumMod val="75000"/>
            </a:schemeClr>
          </a:solidFill>
          <a:ln w="9525">
            <a:noFill/>
            <a:round/>
            <a:headEnd/>
            <a:tailEnd/>
          </a:ln>
        </p:spPr>
        <p:txBody>
          <a:bodyPr vert="horz" wrap="square" lIns="121920" tIns="60960" rIns="121920" bIns="60960" numCol="1" rtlCol="0" anchor="ctr" anchorCtr="0" compatLnSpc="1">
            <a:prstTxWarp prst="textNoShape">
              <a:avLst/>
            </a:prstTxWarp>
          </a:bodyPr>
          <a:lstStyle/>
          <a:p>
            <a:pPr algn="ctr"/>
            <a:r>
              <a:rPr lang="en-US" sz="2200" b="1" dirty="0">
                <a:solidFill>
                  <a:schemeClr val="bg1"/>
                </a:solidFill>
              </a:rPr>
              <a:t>Implications</a:t>
            </a:r>
          </a:p>
        </p:txBody>
      </p:sp>
    </p:spTree>
    <p:extLst>
      <p:ext uri="{BB962C8B-B14F-4D97-AF65-F5344CB8AC3E}">
        <p14:creationId xmlns:p14="http://schemas.microsoft.com/office/powerpoint/2010/main" val="1516961965"/>
      </p:ext>
    </p:extLst>
  </p:cSld>
  <p:clrMapOvr>
    <a:masterClrMapping/>
  </p:clrMapOvr>
</p:sld>
</file>

<file path=ppt/theme/theme1.xml><?xml version="1.0" encoding="utf-8"?>
<a:theme xmlns:a="http://schemas.openxmlformats.org/drawingml/2006/main" name="Custom">
  <a:themeElements>
    <a:clrScheme name="TM10081922">
      <a:dk1>
        <a:srgbClr val="000000"/>
      </a:dk1>
      <a:lt1>
        <a:srgbClr val="FFFFFF"/>
      </a:lt1>
      <a:dk2>
        <a:srgbClr val="435369"/>
      </a:dk2>
      <a:lt2>
        <a:srgbClr val="E7E5E5"/>
      </a:lt2>
      <a:accent1>
        <a:srgbClr val="F2E5D8"/>
      </a:accent1>
      <a:accent2>
        <a:srgbClr val="8C3A27"/>
      </a:accent2>
      <a:accent3>
        <a:srgbClr val="F0C8BC"/>
      </a:accent3>
      <a:accent4>
        <a:srgbClr val="D9A390"/>
      </a:accent4>
      <a:accent5>
        <a:srgbClr val="FFF6F4"/>
      </a:accent5>
      <a:accent6>
        <a:srgbClr val="183F1E"/>
      </a:accent6>
      <a:hlink>
        <a:srgbClr val="467886"/>
      </a:hlink>
      <a:folHlink>
        <a:srgbClr val="96607D"/>
      </a:folHlink>
    </a:clrScheme>
    <a:fontScheme name="Custom 100">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10081922_Win32_SL_V4" id="{CCBED28E-3218-45D8-920F-A2D91CCE8680}" vid="{A1C6549C-A185-4AC8-97B3-DFFFA73555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A349358-775F-4CF9-9AE6-33A7901637EF}">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FAF1DBB7-4BA2-49E3-BEC8-A38406CA50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B2D96AF-4C9E-4DD0-A165-CD22BB87D090}">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{D2F5B815-2A7D-4BED-A8DA-4252BB9BFB07}tf10081922_win32</Template>
  <TotalTime>0</TotalTime>
  <Words>1116</Words>
  <Application>Microsoft Office PowerPoint</Application>
  <PresentationFormat>Widescreen</PresentationFormat>
  <Paragraphs>100</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Roboto (Body)</vt:lpstr>
      <vt:lpstr>Aptos</vt:lpstr>
      <vt:lpstr>Arial</vt:lpstr>
      <vt:lpstr>Calibri</vt:lpstr>
      <vt:lpstr>Quire Sans Pro Light</vt:lpstr>
      <vt:lpstr>Roboto</vt:lpstr>
      <vt:lpstr>Tisa Offc Serif Pro</vt:lpstr>
      <vt:lpstr>Custom</vt:lpstr>
      <vt:lpstr>IBM Data Analyst Capstone Project: Analysis on Emerging Technology Skills and Trends  Presented by Leon Finn Borchert 27.10.2024</vt:lpstr>
      <vt:lpstr>Outline</vt:lpstr>
      <vt:lpstr>Executive Summary</vt:lpstr>
      <vt:lpstr>Introduction</vt:lpstr>
      <vt:lpstr>Methodology</vt:lpstr>
      <vt:lpstr>Results – Programming Language Trends</vt:lpstr>
      <vt:lpstr>Findings &amp; Implications – Programming Language Trends</vt:lpstr>
      <vt:lpstr>Results – Database Trends</vt:lpstr>
      <vt:lpstr>Findings &amp; Implications – Database Trends</vt:lpstr>
      <vt:lpstr>Dashboard – Current Technology Usage</vt:lpstr>
      <vt:lpstr>Dashboard – Future Technology Trend</vt:lpstr>
      <vt:lpstr>Dashboard – Demographics</vt:lpstr>
      <vt:lpstr>Discussion – Programming Languages and Databases</vt:lpstr>
      <vt:lpstr>Discussion – Country Origin and Backround</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Xinru Yu</dc:creator>
  <cp:lastModifiedBy>Xinru Yu</cp:lastModifiedBy>
  <cp:revision>5</cp:revision>
  <dcterms:created xsi:type="dcterms:W3CDTF">2024-10-27T10:18:10Z</dcterms:created>
  <dcterms:modified xsi:type="dcterms:W3CDTF">2024-10-27T17:42:13Z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